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372" r:id="rId3"/>
    <p:sldId id="355" r:id="rId4"/>
    <p:sldId id="374" r:id="rId5"/>
    <p:sldId id="375" r:id="rId6"/>
    <p:sldId id="361" r:id="rId7"/>
    <p:sldId id="362" r:id="rId8"/>
    <p:sldId id="399" r:id="rId9"/>
    <p:sldId id="368" r:id="rId10"/>
    <p:sldId id="400" r:id="rId11"/>
    <p:sldId id="360" r:id="rId12"/>
    <p:sldId id="406" r:id="rId13"/>
    <p:sldId id="371" r:id="rId14"/>
    <p:sldId id="359" r:id="rId15"/>
    <p:sldId id="376" r:id="rId16"/>
    <p:sldId id="356" r:id="rId17"/>
    <p:sldId id="369" r:id="rId18"/>
    <p:sldId id="408" r:id="rId19"/>
    <p:sldId id="377" r:id="rId20"/>
    <p:sldId id="364" r:id="rId21"/>
    <p:sldId id="398" r:id="rId22"/>
    <p:sldId id="365" r:id="rId23"/>
    <p:sldId id="367" r:id="rId24"/>
    <p:sldId id="397" r:id="rId25"/>
    <p:sldId id="396" r:id="rId26"/>
    <p:sldId id="385" r:id="rId27"/>
    <p:sldId id="386" r:id="rId28"/>
    <p:sldId id="387" r:id="rId29"/>
    <p:sldId id="388" r:id="rId30"/>
    <p:sldId id="389" r:id="rId31"/>
    <p:sldId id="401" r:id="rId32"/>
    <p:sldId id="366" r:id="rId33"/>
    <p:sldId id="357" r:id="rId34"/>
    <p:sldId id="402" r:id="rId35"/>
    <p:sldId id="358" r:id="rId36"/>
    <p:sldId id="370" r:id="rId37"/>
    <p:sldId id="407" r:id="rId38"/>
    <p:sldId id="353" r:id="rId39"/>
    <p:sldId id="354" r:id="rId40"/>
    <p:sldId id="276" r:id="rId41"/>
    <p:sldId id="306" r:id="rId42"/>
    <p:sldId id="307" r:id="rId43"/>
    <p:sldId id="308" r:id="rId44"/>
    <p:sldId id="309" r:id="rId45"/>
    <p:sldId id="310" r:id="rId46"/>
    <p:sldId id="334" r:id="rId47"/>
    <p:sldId id="312" r:id="rId48"/>
    <p:sldId id="340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78" r:id="rId61"/>
    <p:sldId id="379" r:id="rId62"/>
    <p:sldId id="380" r:id="rId63"/>
    <p:sldId id="392" r:id="rId64"/>
    <p:sldId id="393" r:id="rId65"/>
    <p:sldId id="405" r:id="rId66"/>
    <p:sldId id="403" r:id="rId67"/>
    <p:sldId id="404" r:id="rId68"/>
  </p:sldIdLst>
  <p:sldSz cx="8999538" cy="162004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02">
          <p15:clr>
            <a:srgbClr val="A4A3A4"/>
          </p15:clr>
        </p15:guide>
        <p15:guide id="2" pos="283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l59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864"/>
    <a:srgbClr val="53B9CC"/>
    <a:srgbClr val="00A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3" autoAdjust="0"/>
    <p:restoredTop sz="94660"/>
  </p:normalViewPr>
  <p:slideViewPr>
    <p:cSldViewPr snapToGrid="0">
      <p:cViewPr varScale="1">
        <p:scale>
          <a:sx n="49" d="100"/>
          <a:sy n="49" d="100"/>
        </p:scale>
        <p:origin x="3582" y="66"/>
      </p:cViewPr>
      <p:guideLst>
        <p:guide orient="horz" pos="5102"/>
        <p:guide pos="28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23B00-40F7-41F0-BD1C-AF7755D1B300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571750" y="1143000"/>
            <a:ext cx="1714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E2FCF-436C-4115-8E92-754FDD5A7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9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2651323"/>
            <a:ext cx="7649607" cy="5640152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8508981"/>
            <a:ext cx="6749654" cy="3911355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8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862524"/>
            <a:ext cx="1940525" cy="1372912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862524"/>
            <a:ext cx="5709082" cy="1372912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61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00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4038864"/>
            <a:ext cx="7762102" cy="6738931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10841548"/>
            <a:ext cx="7762102" cy="3543845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76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4312617"/>
            <a:ext cx="3824804" cy="1027902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4312617"/>
            <a:ext cx="3824804" cy="1027902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19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862527"/>
            <a:ext cx="7762102" cy="313133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3971359"/>
            <a:ext cx="3807226" cy="1946301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5917660"/>
            <a:ext cx="3807226" cy="87039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3971359"/>
            <a:ext cx="3825976" cy="1946301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5917660"/>
            <a:ext cx="3825976" cy="87039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42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3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268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1080029"/>
            <a:ext cx="2902585" cy="3780102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2332567"/>
            <a:ext cx="4556016" cy="11512811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4860131"/>
            <a:ext cx="2902585" cy="900399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08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1080029"/>
            <a:ext cx="2902585" cy="3780102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2332567"/>
            <a:ext cx="4556016" cy="11512811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4860131"/>
            <a:ext cx="2902585" cy="900399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2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862527"/>
            <a:ext cx="7762102" cy="313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4312617"/>
            <a:ext cx="7762102" cy="1027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15015410"/>
            <a:ext cx="2024896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6E540-C2AA-4CA7-92E5-CCE5A2B3BC8E}" type="datetimeFigureOut">
              <a:rPr lang="ru-RU" smtClean="0"/>
              <a:pPr/>
              <a:t>21.09.2025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15015410"/>
            <a:ext cx="3037344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15015410"/>
            <a:ext cx="2024896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5852F-77C9-4CB4-BF80-62EDEDD909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15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39.xml"/><Relationship Id="rId18" Type="http://schemas.openxmlformats.org/officeDocument/2006/relationships/slide" Target="slide35.xml"/><Relationship Id="rId26" Type="http://schemas.openxmlformats.org/officeDocument/2006/relationships/image" Target="../media/image14.png"/><Relationship Id="rId3" Type="http://schemas.openxmlformats.org/officeDocument/2006/relationships/image" Target="../media/image2.jpeg"/><Relationship Id="rId21" Type="http://schemas.openxmlformats.org/officeDocument/2006/relationships/image" Target="../media/image9.png"/><Relationship Id="rId7" Type="http://schemas.openxmlformats.org/officeDocument/2006/relationships/slide" Target="slide1.xml"/><Relationship Id="rId12" Type="http://schemas.openxmlformats.org/officeDocument/2006/relationships/slide" Target="slide38.xml"/><Relationship Id="rId17" Type="http://schemas.openxmlformats.org/officeDocument/2006/relationships/slide" Target="slide12.xml"/><Relationship Id="rId25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slide" Target="slide14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openxmlformats.org/officeDocument/2006/relationships/slide" Target="slide3.xml"/><Relationship Id="rId24" Type="http://schemas.openxmlformats.org/officeDocument/2006/relationships/image" Target="../media/image12.png"/><Relationship Id="rId5" Type="http://schemas.openxmlformats.org/officeDocument/2006/relationships/slide" Target="slide2.xml"/><Relationship Id="rId15" Type="http://schemas.openxmlformats.org/officeDocument/2006/relationships/slide" Target="slide34.xml"/><Relationship Id="rId23" Type="http://schemas.openxmlformats.org/officeDocument/2006/relationships/image" Target="../media/image11.png"/><Relationship Id="rId10" Type="http://schemas.openxmlformats.org/officeDocument/2006/relationships/image" Target="../media/image6.gif"/><Relationship Id="rId19" Type="http://schemas.openxmlformats.org/officeDocument/2006/relationships/image" Target="../media/image7.png"/><Relationship Id="rId4" Type="http://schemas.openxmlformats.org/officeDocument/2006/relationships/image" Target="../media/image3.gif"/><Relationship Id="rId9" Type="http://schemas.openxmlformats.org/officeDocument/2006/relationships/image" Target="../media/image6.svg"/><Relationship Id="rId14" Type="http://schemas.openxmlformats.org/officeDocument/2006/relationships/slide" Target="slide16.xml"/><Relationship Id="rId22" Type="http://schemas.openxmlformats.org/officeDocument/2006/relationships/image" Target="../media/image10.png"/><Relationship Id="rId27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" Target="slide1.xml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slide" Target="slide3.xml"/><Relationship Id="rId9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" Target="slide1.xml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.xml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slide" Target="slide21.xml"/><Relationship Id="rId12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11" Type="http://schemas.openxmlformats.org/officeDocument/2006/relationships/image" Target="../media/image38.png"/><Relationship Id="rId5" Type="http://schemas.openxmlformats.org/officeDocument/2006/relationships/slide" Target="slide23.xml"/><Relationship Id="rId10" Type="http://schemas.openxmlformats.org/officeDocument/2006/relationships/slide" Target="slide17.xml"/><Relationship Id="rId4" Type="http://schemas.openxmlformats.org/officeDocument/2006/relationships/slide" Target="slide1.xml"/><Relationship Id="rId9" Type="http://schemas.openxmlformats.org/officeDocument/2006/relationships/slide" Target="slide6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slide" Target="slide22.xml"/><Relationship Id="rId12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32.xml"/><Relationship Id="rId11" Type="http://schemas.openxmlformats.org/officeDocument/2006/relationships/image" Target="../media/image42.png"/><Relationship Id="rId5" Type="http://schemas.openxmlformats.org/officeDocument/2006/relationships/slide" Target="slide24.xml"/><Relationship Id="rId10" Type="http://schemas.openxmlformats.org/officeDocument/2006/relationships/slide" Target="slide18.xml"/><Relationship Id="rId4" Type="http://schemas.openxmlformats.org/officeDocument/2006/relationships/slide" Target="slide1.xml"/><Relationship Id="rId9" Type="http://schemas.openxmlformats.org/officeDocument/2006/relationships/slide" Target="slide6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53.jpeg"/><Relationship Id="rId3" Type="http://schemas.openxmlformats.org/officeDocument/2006/relationships/image" Target="../media/image45.jpeg"/><Relationship Id="rId7" Type="http://schemas.openxmlformats.org/officeDocument/2006/relationships/image" Target="../media/image48.jpeg"/><Relationship Id="rId12" Type="http://schemas.openxmlformats.org/officeDocument/2006/relationships/image" Target="../media/image5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1.jpeg"/><Relationship Id="rId5" Type="http://schemas.openxmlformats.org/officeDocument/2006/relationships/slide" Target="slide15.xml"/><Relationship Id="rId10" Type="http://schemas.openxmlformats.org/officeDocument/2006/relationships/image" Target="../media/image50.jpeg"/><Relationship Id="rId4" Type="http://schemas.openxmlformats.org/officeDocument/2006/relationships/image" Target="../media/image46.jpeg"/><Relationship Id="rId9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53.jpeg"/><Relationship Id="rId3" Type="http://schemas.openxmlformats.org/officeDocument/2006/relationships/image" Target="../media/image45.jpeg"/><Relationship Id="rId7" Type="http://schemas.openxmlformats.org/officeDocument/2006/relationships/image" Target="../media/image48.jpeg"/><Relationship Id="rId12" Type="http://schemas.openxmlformats.org/officeDocument/2006/relationships/image" Target="../media/image5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1.jpeg"/><Relationship Id="rId5" Type="http://schemas.openxmlformats.org/officeDocument/2006/relationships/slide" Target="slide16.xml"/><Relationship Id="rId10" Type="http://schemas.openxmlformats.org/officeDocument/2006/relationships/image" Target="../media/image50.jpeg"/><Relationship Id="rId4" Type="http://schemas.openxmlformats.org/officeDocument/2006/relationships/image" Target="../media/image46.jpeg"/><Relationship Id="rId9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39.xml"/><Relationship Id="rId18" Type="http://schemas.openxmlformats.org/officeDocument/2006/relationships/image" Target="../media/image7.png"/><Relationship Id="rId26" Type="http://schemas.openxmlformats.org/officeDocument/2006/relationships/image" Target="../media/image15.jpeg"/><Relationship Id="rId3" Type="http://schemas.openxmlformats.org/officeDocument/2006/relationships/image" Target="../media/image2.jpeg"/><Relationship Id="rId21" Type="http://schemas.openxmlformats.org/officeDocument/2006/relationships/image" Target="../media/image10.png"/><Relationship Id="rId7" Type="http://schemas.openxmlformats.org/officeDocument/2006/relationships/slide" Target="slide1.xml"/><Relationship Id="rId12" Type="http://schemas.openxmlformats.org/officeDocument/2006/relationships/slide" Target="slide38.xml"/><Relationship Id="rId17" Type="http://schemas.openxmlformats.org/officeDocument/2006/relationships/slide" Target="slide35.xml"/><Relationship Id="rId25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slide" Target="slide11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openxmlformats.org/officeDocument/2006/relationships/slide" Target="slide4.xml"/><Relationship Id="rId24" Type="http://schemas.openxmlformats.org/officeDocument/2006/relationships/image" Target="../media/image13.png"/><Relationship Id="rId5" Type="http://schemas.openxmlformats.org/officeDocument/2006/relationships/slide" Target="slide2.xml"/><Relationship Id="rId15" Type="http://schemas.openxmlformats.org/officeDocument/2006/relationships/slide" Target="slide33.xml"/><Relationship Id="rId23" Type="http://schemas.openxmlformats.org/officeDocument/2006/relationships/image" Target="../media/image12.png"/><Relationship Id="rId10" Type="http://schemas.openxmlformats.org/officeDocument/2006/relationships/image" Target="../media/image6.gif"/><Relationship Id="rId19" Type="http://schemas.openxmlformats.org/officeDocument/2006/relationships/image" Target="../media/image8.png"/><Relationship Id="rId4" Type="http://schemas.openxmlformats.org/officeDocument/2006/relationships/image" Target="../media/image3.gif"/><Relationship Id="rId9" Type="http://schemas.openxmlformats.org/officeDocument/2006/relationships/image" Target="../media/image6.svg"/><Relationship Id="rId14" Type="http://schemas.openxmlformats.org/officeDocument/2006/relationships/slide" Target="slide15.xml"/><Relationship Id="rId2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jpeg"/><Relationship Id="rId7" Type="http://schemas.openxmlformats.org/officeDocument/2006/relationships/image" Target="../media/image60.jpeg"/><Relationship Id="rId12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9.jpeg"/><Relationship Id="rId11" Type="http://schemas.openxmlformats.org/officeDocument/2006/relationships/image" Target="../media/image63.png"/><Relationship Id="rId5" Type="http://schemas.openxmlformats.org/officeDocument/2006/relationships/image" Target="../media/image58.jpeg"/><Relationship Id="rId10" Type="http://schemas.openxmlformats.org/officeDocument/2006/relationships/image" Target="../media/image62.png"/><Relationship Id="rId4" Type="http://schemas.openxmlformats.org/officeDocument/2006/relationships/slide" Target="slide15.xml"/><Relationship Id="rId9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2.jpeg"/><Relationship Id="rId7" Type="http://schemas.openxmlformats.org/officeDocument/2006/relationships/image" Target="../media/image59.jpeg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8.jpeg"/><Relationship Id="rId11" Type="http://schemas.openxmlformats.org/officeDocument/2006/relationships/image" Target="../media/image62.png"/><Relationship Id="rId5" Type="http://schemas.openxmlformats.org/officeDocument/2006/relationships/slide" Target="slide16.xml"/><Relationship Id="rId10" Type="http://schemas.microsoft.com/office/2007/relationships/hdphoto" Target="../media/hdphoto2.wdp"/><Relationship Id="rId4" Type="http://schemas.openxmlformats.org/officeDocument/2006/relationships/slide" Target="slide1.xml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2.jpeg"/><Relationship Id="rId7" Type="http://schemas.openxmlformats.org/officeDocument/2006/relationships/image" Target="../media/image65.jpeg"/><Relationship Id="rId12" Type="http://schemas.openxmlformats.org/officeDocument/2006/relationships/slide" Target="slide2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4.jpeg"/><Relationship Id="rId11" Type="http://schemas.openxmlformats.org/officeDocument/2006/relationships/slide" Target="slide29.xml"/><Relationship Id="rId5" Type="http://schemas.openxmlformats.org/officeDocument/2006/relationships/slide" Target="slide15.xml"/><Relationship Id="rId10" Type="http://schemas.openxmlformats.org/officeDocument/2006/relationships/slide" Target="slide26.xml"/><Relationship Id="rId4" Type="http://schemas.openxmlformats.org/officeDocument/2006/relationships/slide" Target="slide1.xml"/><Relationship Id="rId9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2.jpeg"/><Relationship Id="rId7" Type="http://schemas.openxmlformats.org/officeDocument/2006/relationships/image" Target="../media/image65.jpeg"/><Relationship Id="rId12" Type="http://schemas.openxmlformats.org/officeDocument/2006/relationships/slide" Target="slide2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4.jpeg"/><Relationship Id="rId11" Type="http://schemas.openxmlformats.org/officeDocument/2006/relationships/slide" Target="slide29.xml"/><Relationship Id="rId5" Type="http://schemas.openxmlformats.org/officeDocument/2006/relationships/slide" Target="slide16.xml"/><Relationship Id="rId10" Type="http://schemas.openxmlformats.org/officeDocument/2006/relationships/slide" Target="slide26.xml"/><Relationship Id="rId4" Type="http://schemas.openxmlformats.org/officeDocument/2006/relationships/slide" Target="slide1.xml"/><Relationship Id="rId9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2.jpeg"/><Relationship Id="rId7" Type="http://schemas.openxmlformats.org/officeDocument/2006/relationships/image" Target="../media/image69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68.JPG"/><Relationship Id="rId5" Type="http://schemas.openxmlformats.org/officeDocument/2006/relationships/slide" Target="slide23.xml"/><Relationship Id="rId10" Type="http://schemas.openxmlformats.org/officeDocument/2006/relationships/slide" Target="slide24.xml"/><Relationship Id="rId4" Type="http://schemas.openxmlformats.org/officeDocument/2006/relationships/slide" Target="slide1.xml"/><Relationship Id="rId9" Type="http://schemas.openxmlformats.org/officeDocument/2006/relationships/image" Target="../media/image7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73.jpeg"/><Relationship Id="rId7" Type="http://schemas.openxmlformats.org/officeDocument/2006/relationships/slide" Target="slide23.xm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27.xml"/><Relationship Id="rId5" Type="http://schemas.openxmlformats.org/officeDocument/2006/relationships/slide" Target="slide2.xml"/><Relationship Id="rId4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slide" Target="slide28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5" Type="http://schemas.openxmlformats.org/officeDocument/2006/relationships/slide" Target="slide26.xml"/><Relationship Id="rId4" Type="http://schemas.openxmlformats.org/officeDocument/2006/relationships/image" Target="../media/image7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slide" Target="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slide" Target="slide15.xml"/><Relationship Id="rId4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slide" Target="slide16.xml"/><Relationship Id="rId4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36.xml"/><Relationship Id="rId5" Type="http://schemas.openxmlformats.org/officeDocument/2006/relationships/slide" Target="slide37.xml"/><Relationship Id="rId4" Type="http://schemas.openxmlformats.org/officeDocument/2006/relationships/slide" Target="slid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slide" Target="slide59.xml"/><Relationship Id="rId3" Type="http://schemas.openxmlformats.org/officeDocument/2006/relationships/slide" Target="slide40.xml"/><Relationship Id="rId7" Type="http://schemas.openxmlformats.org/officeDocument/2006/relationships/slide" Target="slide48.xml"/><Relationship Id="rId12" Type="http://schemas.openxmlformats.org/officeDocument/2006/relationships/slide" Target="slide5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46.xml"/><Relationship Id="rId11" Type="http://schemas.openxmlformats.org/officeDocument/2006/relationships/slide" Target="slide56.xml"/><Relationship Id="rId5" Type="http://schemas.openxmlformats.org/officeDocument/2006/relationships/slide" Target="slide44.xml"/><Relationship Id="rId15" Type="http://schemas.openxmlformats.org/officeDocument/2006/relationships/slide" Target="slide60.xml"/><Relationship Id="rId10" Type="http://schemas.openxmlformats.org/officeDocument/2006/relationships/slide" Target="slide54.xml"/><Relationship Id="rId4" Type="http://schemas.openxmlformats.org/officeDocument/2006/relationships/slide" Target="slide42.xml"/><Relationship Id="rId9" Type="http://schemas.openxmlformats.org/officeDocument/2006/relationships/slide" Target="slide52.xml"/><Relationship Id="rId14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2.xml"/><Relationship Id="rId4" Type="http://schemas.openxmlformats.org/officeDocument/2006/relationships/slide" Target="slide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slide" Target="slid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6.xml"/><Relationship Id="rId4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8.xml"/><Relationship Id="rId4" Type="http://schemas.openxmlformats.org/officeDocument/2006/relationships/slide" Target="slid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0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2.xml"/><Relationship Id="rId4" Type="http://schemas.openxmlformats.org/officeDocument/2006/relationships/slide" Target="slide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slide" Target="slide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4.xml"/><Relationship Id="rId4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6.xml"/><Relationship Id="rId4" Type="http://schemas.openxmlformats.org/officeDocument/2006/relationships/slide" Target="slide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8.xml"/><Relationship Id="rId4" Type="http://schemas.openxmlformats.org/officeDocument/2006/relationships/slide" Target="slide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9.xml"/><Relationship Id="rId4" Type="http://schemas.openxmlformats.org/officeDocument/2006/relationships/slide" Target="slide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0.xml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6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2" Type="http://schemas.openxmlformats.org/officeDocument/2006/relationships/slide" Target="slide6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slide" Target="slide2.xml"/><Relationship Id="rId7" Type="http://schemas.openxmlformats.org/officeDocument/2006/relationships/image" Target="../media/image87.jpeg"/><Relationship Id="rId12" Type="http://schemas.openxmlformats.org/officeDocument/2006/relationships/image" Target="../media/image9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64.xml"/><Relationship Id="rId11" Type="http://schemas.openxmlformats.org/officeDocument/2006/relationships/image" Target="../media/image91.jpeg"/><Relationship Id="rId5" Type="http://schemas.openxmlformats.org/officeDocument/2006/relationships/slide" Target="slide61.xml"/><Relationship Id="rId10" Type="http://schemas.openxmlformats.org/officeDocument/2006/relationships/image" Target="../media/image90.JPG"/><Relationship Id="rId4" Type="http://schemas.openxmlformats.org/officeDocument/2006/relationships/slide" Target="slide15.xml"/><Relationship Id="rId9" Type="http://schemas.openxmlformats.org/officeDocument/2006/relationships/image" Target="../media/image8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slide" Target="slide2.xml"/><Relationship Id="rId7" Type="http://schemas.openxmlformats.org/officeDocument/2006/relationships/image" Target="../media/image87.jpeg"/><Relationship Id="rId12" Type="http://schemas.openxmlformats.org/officeDocument/2006/relationships/image" Target="../media/image9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62.xml"/><Relationship Id="rId11" Type="http://schemas.openxmlformats.org/officeDocument/2006/relationships/image" Target="../media/image91.jpeg"/><Relationship Id="rId5" Type="http://schemas.openxmlformats.org/officeDocument/2006/relationships/slide" Target="slide61.xml"/><Relationship Id="rId10" Type="http://schemas.openxmlformats.org/officeDocument/2006/relationships/image" Target="../media/image90.JPG"/><Relationship Id="rId4" Type="http://schemas.openxmlformats.org/officeDocument/2006/relationships/slide" Target="slide16.xml"/><Relationship Id="rId9" Type="http://schemas.openxmlformats.org/officeDocument/2006/relationships/image" Target="../media/image8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0.jpeg"/><Relationship Id="rId3" Type="http://schemas.openxmlformats.org/officeDocument/2006/relationships/slide" Target="slide1.xml"/><Relationship Id="rId7" Type="http://schemas.openxmlformats.org/officeDocument/2006/relationships/image" Target="../media/image17.png"/><Relationship Id="rId12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slide" Target="slide11.xml"/><Relationship Id="rId4" Type="http://schemas.openxmlformats.org/officeDocument/2006/relationships/slide" Target="slide6.xml"/><Relationship Id="rId9" Type="http://schemas.openxmlformats.org/officeDocument/2006/relationships/image" Target="../media/image18.jpeg"/><Relationship Id="rId1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0.jpeg"/><Relationship Id="rId3" Type="http://schemas.openxmlformats.org/officeDocument/2006/relationships/slide" Target="slide1.xml"/><Relationship Id="rId7" Type="http://schemas.openxmlformats.org/officeDocument/2006/relationships/image" Target="../media/image17.png"/><Relationship Id="rId12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7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slide" Target="slide11.xml"/><Relationship Id="rId4" Type="http://schemas.openxmlformats.org/officeDocument/2006/relationships/slide" Target="slide6.xml"/><Relationship Id="rId9" Type="http://schemas.openxmlformats.org/officeDocument/2006/relationships/image" Target="../media/image18.jpeg"/><Relationship Id="rId1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" Target="slide1.xml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slide" Target="slide4.xml"/><Relationship Id="rId9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C9B72-4AC4-40A6-A62B-7D136C9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Рус Главная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0E93426-6292-4DD9-A56B-B106C2C45C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9"/>
            <a:ext cx="8999538" cy="1619794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CDFCC5-C053-4205-AB97-2B5E82D9D6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86" y="12715648"/>
            <a:ext cx="3607830" cy="3027590"/>
          </a:xfrm>
          <a:prstGeom prst="rect">
            <a:avLst/>
          </a:prstGeom>
        </p:spPr>
      </p:pic>
      <p:sp>
        <p:nvSpPr>
          <p:cNvPr id="25" name="Прямоугольник: скругленные углы 24">
            <a:hlinkClick r:id="rId5" action="ppaction://hlinksldjump"/>
            <a:extLst>
              <a:ext uri="{FF2B5EF4-FFF2-40B4-BE49-F238E27FC236}">
                <a16:creationId xmlns:a16="http://schemas.microsoft.com/office/drawing/2014/main" id="{13DC78D5-2643-45B2-A41F-93E5C8FD1830}"/>
              </a:ext>
            </a:extLst>
          </p:cNvPr>
          <p:cNvSpPr/>
          <p:nvPr/>
        </p:nvSpPr>
        <p:spPr>
          <a:xfrm>
            <a:off x="6761713" y="12532123"/>
            <a:ext cx="757097" cy="378731"/>
          </a:xfrm>
          <a:prstGeom prst="round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hlinkClick r:id="rId7" action="ppaction://hlinksldjump"/>
            <a:extLst>
              <a:ext uri="{FF2B5EF4-FFF2-40B4-BE49-F238E27FC236}">
                <a16:creationId xmlns:a16="http://schemas.microsoft.com/office/drawing/2014/main" id="{FABEAC80-EB15-4746-9CA7-176254A240F0}"/>
              </a:ext>
            </a:extLst>
          </p:cNvPr>
          <p:cNvSpPr/>
          <p:nvPr/>
        </p:nvSpPr>
        <p:spPr>
          <a:xfrm>
            <a:off x="7855620" y="12532123"/>
            <a:ext cx="757097" cy="378731"/>
          </a:xfrm>
          <a:prstGeom prst="roundRect">
            <a:avLst/>
          </a:prstGeom>
          <a:blipFill dpi="0" rotWithShape="1"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DD71B6-3B3D-4359-B211-AC871F248D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2" y="6574"/>
            <a:ext cx="8535937" cy="555373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315F0D-0125-4E60-BDF5-E570F1C8F54F}"/>
              </a:ext>
            </a:extLst>
          </p:cNvPr>
          <p:cNvSpPr txBox="1"/>
          <p:nvPr/>
        </p:nvSpPr>
        <p:spPr>
          <a:xfrm>
            <a:off x="5575717" y="12490657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Язык:</a:t>
            </a:r>
          </a:p>
        </p:txBody>
      </p:sp>
      <p:sp>
        <p:nvSpPr>
          <p:cNvPr id="18" name="Прямоугольник: скругленные углы 17">
            <a:hlinkClick r:id="rId11" action="ppaction://hlinksldjump"/>
            <a:extLst>
              <a:ext uri="{FF2B5EF4-FFF2-40B4-BE49-F238E27FC236}">
                <a16:creationId xmlns:a16="http://schemas.microsoft.com/office/drawing/2014/main" id="{09780CF6-D5B4-4E6A-A963-23312CD2E3B0}"/>
              </a:ext>
            </a:extLst>
          </p:cNvPr>
          <p:cNvSpPr/>
          <p:nvPr/>
        </p:nvSpPr>
        <p:spPr>
          <a:xfrm>
            <a:off x="4875322" y="5822302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srgbClr val="314864"/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О школе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: скругленные углы 14">
            <a:hlinkClick r:id="rId12" action="ppaction://hlinksldjump"/>
            <a:extLst>
              <a:ext uri="{FF2B5EF4-FFF2-40B4-BE49-F238E27FC236}">
                <a16:creationId xmlns:a16="http://schemas.microsoft.com/office/drawing/2014/main" id="{01C495D8-71CF-4B0A-B8E3-26344CB3EDF6}"/>
              </a:ext>
            </a:extLst>
          </p:cNvPr>
          <p:cNvSpPr/>
          <p:nvPr/>
        </p:nvSpPr>
        <p:spPr>
          <a:xfrm>
            <a:off x="272059" y="5822302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Расписание уроков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20" name="Прямоугольник: скругленные углы 19">
            <a:hlinkClick r:id="rId13" action="ppaction://hlinksldjump"/>
            <a:extLst>
              <a:ext uri="{FF2B5EF4-FFF2-40B4-BE49-F238E27FC236}">
                <a16:creationId xmlns:a16="http://schemas.microsoft.com/office/drawing/2014/main" id="{E9D97906-F2C1-47BF-A06A-1D509DE8974C}"/>
              </a:ext>
            </a:extLst>
          </p:cNvPr>
          <p:cNvSpPr/>
          <p:nvPr/>
        </p:nvSpPr>
        <p:spPr>
          <a:xfrm>
            <a:off x="272058" y="7423001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Расписание звонков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: скругленные углы 18">
            <a:hlinkClick r:id="rId14" action="ppaction://hlinksldjump"/>
            <a:extLst>
              <a:ext uri="{FF2B5EF4-FFF2-40B4-BE49-F238E27FC236}">
                <a16:creationId xmlns:a16="http://schemas.microsoft.com/office/drawing/2014/main" id="{90911C5E-CCA2-45E5-96C3-E5AFBF6117B5}"/>
              </a:ext>
            </a:extLst>
          </p:cNvPr>
          <p:cNvSpPr/>
          <p:nvPr/>
        </p:nvSpPr>
        <p:spPr>
          <a:xfrm>
            <a:off x="4841456" y="7416659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Для родителей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: скругленные углы 20">
            <a:hlinkClick r:id="rId15" action="ppaction://hlinksldjump"/>
            <a:extLst>
              <a:ext uri="{FF2B5EF4-FFF2-40B4-BE49-F238E27FC236}">
                <a16:creationId xmlns:a16="http://schemas.microsoft.com/office/drawing/2014/main" id="{1256876E-AFA9-4D49-ABBA-343E7553B848}"/>
              </a:ext>
            </a:extLst>
          </p:cNvPr>
          <p:cNvSpPr/>
          <p:nvPr/>
        </p:nvSpPr>
        <p:spPr>
          <a:xfrm>
            <a:off x="4875323" y="9023700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Администрация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: скругленные углы 15">
            <a:hlinkClick r:id="rId16" action="ppaction://hlinksldjump"/>
            <a:extLst>
              <a:ext uri="{FF2B5EF4-FFF2-40B4-BE49-F238E27FC236}">
                <a16:creationId xmlns:a16="http://schemas.microsoft.com/office/drawing/2014/main" id="{38CCF48E-9963-47A6-8F66-A36AF1E7D591}"/>
              </a:ext>
            </a:extLst>
          </p:cNvPr>
          <p:cNvSpPr/>
          <p:nvPr/>
        </p:nvSpPr>
        <p:spPr>
          <a:xfrm>
            <a:off x="272057" y="9023700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IT-</a:t>
            </a:r>
            <a:r>
              <a:rPr lang="kk-KZ" sz="2400" b="1" dirty="0">
                <a:latin typeface="Century Gothic" panose="020B0502020202020204" pitchFamily="34" charset="0"/>
              </a:rPr>
              <a:t>Школа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: скругленные углы 21">
            <a:hlinkClick r:id="rId17" action="ppaction://hlinksldjump"/>
            <a:extLst>
              <a:ext uri="{FF2B5EF4-FFF2-40B4-BE49-F238E27FC236}">
                <a16:creationId xmlns:a16="http://schemas.microsoft.com/office/drawing/2014/main" id="{BE1929EA-6518-4A59-B744-CD0D7637416B}"/>
              </a:ext>
            </a:extLst>
          </p:cNvPr>
          <p:cNvSpPr/>
          <p:nvPr/>
        </p:nvSpPr>
        <p:spPr>
          <a:xfrm>
            <a:off x="272057" y="10624399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Спортивные секции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: скругленные углы 16">
            <a:hlinkClick r:id="rId18" action="ppaction://hlinksldjump"/>
            <a:extLst>
              <a:ext uri="{FF2B5EF4-FFF2-40B4-BE49-F238E27FC236}">
                <a16:creationId xmlns:a16="http://schemas.microsoft.com/office/drawing/2014/main" id="{5AC9483F-8874-4C87-B8F0-95B459A37741}"/>
              </a:ext>
            </a:extLst>
          </p:cNvPr>
          <p:cNvSpPr/>
          <p:nvPr/>
        </p:nvSpPr>
        <p:spPr>
          <a:xfrm>
            <a:off x="4875328" y="10624399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Кружки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DDE1B-77F6-4C30-858D-4E9B4C7678E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2" y="14964125"/>
            <a:ext cx="830108" cy="830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B728EC-0CB1-4AC4-A2A6-B3C7CD7C1E6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7" y="13531036"/>
            <a:ext cx="954968" cy="9701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0FDE39-653D-4DC1-A056-B6F7DC4F419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65" y="14917924"/>
            <a:ext cx="1033312" cy="7749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F63429-C2ED-4134-8CE9-8E7816F600F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13" y="13640186"/>
            <a:ext cx="797016" cy="79701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421B75C-1CDB-48B7-B63B-57D321A0930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970" y="14847622"/>
            <a:ext cx="894506" cy="89450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89A43DE-3BCB-4325-A4D8-048B3C0B2AE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64" y="13579483"/>
            <a:ext cx="885329" cy="88532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113E8DD2-A662-4EB1-82BE-B8D99C45E36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32" y="14907383"/>
            <a:ext cx="943592" cy="943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681A1E-DAD4-40CF-BBA3-F47DFF3D65D2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25" y="13607095"/>
            <a:ext cx="894507" cy="8577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2595" r="2101" b="1876"/>
          <a:stretch/>
        </p:blipFill>
        <p:spPr>
          <a:xfrm>
            <a:off x="2341436" y="571204"/>
            <a:ext cx="4270867" cy="42708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90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D3DB4-1CCE-4C4B-97E0-0DBC4821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Парламент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" y="2489"/>
            <a:ext cx="8999538" cy="1619794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7" name="Прямоугольник: скругленные углы 26">
            <a:hlinkClick r:id="rId4" action="ppaction://hlinksldjump"/>
            <a:extLst>
              <a:ext uri="{FF2B5EF4-FFF2-40B4-BE49-F238E27FC236}">
                <a16:creationId xmlns:a16="http://schemas.microsoft.com/office/drawing/2014/main" id="{5C0D87D3-781D-4522-94F2-280FB5F29312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8" name="Прямоугольник 11">
            <a:extLst>
              <a:ext uri="{FF2B5EF4-FFF2-40B4-BE49-F238E27FC236}">
                <a16:creationId xmlns:a16="http://schemas.microsoft.com/office/drawing/2014/main" id="{ECDC15E2-1448-4B4F-9FAA-1178B789A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23" y="531606"/>
            <a:ext cx="85408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k-KZ" sz="4000" b="1" dirty="0">
                <a:solidFill>
                  <a:srgbClr val="314864"/>
                </a:solidFill>
                <a:latin typeface="Century Gothic" panose="020B0502020202020204" pitchFamily="34" charset="0"/>
              </a:rPr>
              <a:t>Школьный</a:t>
            </a:r>
            <a:r>
              <a:rPr lang="kk-KZ" sz="4000" b="1" dirty="0">
                <a:latin typeface="Century Gothic" panose="020B0502020202020204" pitchFamily="34" charset="0"/>
              </a:rPr>
              <a:t> </a:t>
            </a:r>
            <a:r>
              <a:rPr lang="kk-KZ" sz="4000" b="1" dirty="0">
                <a:solidFill>
                  <a:srgbClr val="314864"/>
                </a:solidFill>
                <a:latin typeface="Century Gothic" panose="020B0502020202020204" pitchFamily="34" charset="0"/>
              </a:rPr>
              <a:t>П</a:t>
            </a:r>
            <a:r>
              <a:rPr lang="kk-KZ" sz="4000" b="1" dirty="0" smtClean="0">
                <a:solidFill>
                  <a:srgbClr val="314864"/>
                </a:solidFill>
                <a:latin typeface="Century Gothic" panose="020B0502020202020204" pitchFamily="34" charset="0"/>
              </a:rPr>
              <a:t>арламент</a:t>
            </a:r>
            <a:endParaRPr lang="ru-RU" sz="4000" b="1" dirty="0">
              <a:solidFill>
                <a:srgbClr val="314864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0F3E177-9832-3925-3EA6-8ACD75418425}"/>
              </a:ext>
            </a:extLst>
          </p:cNvPr>
          <p:cNvSpPr/>
          <p:nvPr/>
        </p:nvSpPr>
        <p:spPr>
          <a:xfrm>
            <a:off x="163422" y="1283986"/>
            <a:ext cx="8717112" cy="17301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54F8179-94C7-C9F9-1282-805678B52B26}"/>
              </a:ext>
            </a:extLst>
          </p:cNvPr>
          <p:cNvSpPr txBox="1"/>
          <p:nvPr/>
        </p:nvSpPr>
        <p:spPr>
          <a:xfrm>
            <a:off x="179675" y="1347716"/>
            <a:ext cx="9121873" cy="1619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lvl="1" algn="ctr" rtl="1">
              <a:lnSpc>
                <a:spcPct val="115599"/>
              </a:lnSpc>
              <a:spcBef>
                <a:spcPts val="100"/>
              </a:spcBef>
            </a:pPr>
            <a:r>
              <a:rPr lang="ru-RU" dirty="0">
                <a:solidFill>
                  <a:schemeClr val="bg1"/>
                </a:solidFill>
                <a:cs typeface="Tahoma"/>
              </a:rPr>
              <a:t>Главная цель организации «Школьный парламент» — предоставить учащимся возможность участвовать в управлении школой, развивать в них лидерские и организаторские качества, воспитывать самостоятельных, ответственных, дисциплинированных личностей, способных принимать решения и делать осознанный выбор, обладающих активной жизненной позицией и потенциалом лидера.</a:t>
            </a:r>
            <a:endParaRPr dirty="0">
              <a:solidFill>
                <a:schemeClr val="bg1"/>
              </a:solidFill>
              <a:cs typeface="Tahoma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ECD39B8-E93F-4499-D3D0-67BBB0C74110}"/>
              </a:ext>
            </a:extLst>
          </p:cNvPr>
          <p:cNvSpPr/>
          <p:nvPr/>
        </p:nvSpPr>
        <p:spPr>
          <a:xfrm>
            <a:off x="367329" y="8209458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29F28B7B-BFC9-D741-44DC-28EEDE1AC846}"/>
              </a:ext>
            </a:extLst>
          </p:cNvPr>
          <p:cNvSpPr/>
          <p:nvPr/>
        </p:nvSpPr>
        <p:spPr>
          <a:xfrm>
            <a:off x="6124870" y="4833814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CA23BB77-6497-4D75-7B64-F0479F0C8941}"/>
              </a:ext>
            </a:extLst>
          </p:cNvPr>
          <p:cNvSpPr/>
          <p:nvPr/>
        </p:nvSpPr>
        <p:spPr>
          <a:xfrm>
            <a:off x="408238" y="11657155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8273B044-8F87-CDCE-4F47-327C72E4101E}"/>
              </a:ext>
            </a:extLst>
          </p:cNvPr>
          <p:cNvSpPr/>
          <p:nvPr/>
        </p:nvSpPr>
        <p:spPr>
          <a:xfrm>
            <a:off x="6143219" y="8177049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95B36F3B-AADF-A832-76D5-A9476577C13E}"/>
              </a:ext>
            </a:extLst>
          </p:cNvPr>
          <p:cNvSpPr/>
          <p:nvPr/>
        </p:nvSpPr>
        <p:spPr>
          <a:xfrm>
            <a:off x="3266898" y="10187650"/>
            <a:ext cx="2541185" cy="4003600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F46E94B3-4FF2-055E-AC0A-41C73B0F79D5}"/>
              </a:ext>
            </a:extLst>
          </p:cNvPr>
          <p:cNvSpPr/>
          <p:nvPr/>
        </p:nvSpPr>
        <p:spPr>
          <a:xfrm>
            <a:off x="316415" y="4833814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B7B50436-20E4-37CB-B3FE-6FAB48CF452B}"/>
              </a:ext>
            </a:extLst>
          </p:cNvPr>
          <p:cNvSpPr txBox="1">
            <a:spLocks/>
          </p:cNvSpPr>
          <p:nvPr/>
        </p:nvSpPr>
        <p:spPr>
          <a:xfrm>
            <a:off x="6163558" y="6632444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Умирзак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Балнур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«А» </a:t>
            </a:r>
            <a:endParaRPr lang="ru-RU" sz="16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1519354C-D853-CF17-0588-7D30C0EE93F1}"/>
              </a:ext>
            </a:extLst>
          </p:cNvPr>
          <p:cNvSpPr txBox="1"/>
          <p:nvPr/>
        </p:nvSpPr>
        <p:spPr>
          <a:xfrm>
            <a:off x="5913004" y="7134650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4. Фракция «Гражданская»</a:t>
            </a:r>
            <a:endParaRPr lang="en-US"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3AB075CD-19CE-C2CB-6627-8CA946A74CEF}"/>
              </a:ext>
            </a:extLst>
          </p:cNvPr>
          <p:cNvSpPr txBox="1">
            <a:spLocks/>
          </p:cNvSpPr>
          <p:nvPr/>
        </p:nvSpPr>
        <p:spPr>
          <a:xfrm>
            <a:off x="6332909" y="10054903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Ернатқызы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Алуа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«Г»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228ED5E7-3369-F349-92F8-7988291964E1}"/>
              </a:ext>
            </a:extLst>
          </p:cNvPr>
          <p:cNvSpPr txBox="1">
            <a:spLocks/>
          </p:cNvSpPr>
          <p:nvPr/>
        </p:nvSpPr>
        <p:spPr>
          <a:xfrm>
            <a:off x="291945" y="6618996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Мусенова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Гайдэ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«К»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C7752CC3-A991-B1E2-7A63-760417D2B917}"/>
              </a:ext>
            </a:extLst>
          </p:cNvPr>
          <p:cNvSpPr txBox="1"/>
          <p:nvPr/>
        </p:nvSpPr>
        <p:spPr>
          <a:xfrm>
            <a:off x="106988" y="7084717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1. Фракция «Эко-общество»</a:t>
            </a:r>
            <a:endParaRPr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53" name="object 9">
            <a:extLst>
              <a:ext uri="{FF2B5EF4-FFF2-40B4-BE49-F238E27FC236}">
                <a16:creationId xmlns:a16="http://schemas.microsoft.com/office/drawing/2014/main" id="{E94DACEC-2F48-AC8C-E43D-95196C82D366}"/>
              </a:ext>
            </a:extLst>
          </p:cNvPr>
          <p:cNvSpPr txBox="1">
            <a:spLocks/>
          </p:cNvSpPr>
          <p:nvPr/>
        </p:nvSpPr>
        <p:spPr>
          <a:xfrm>
            <a:off x="330200" y="9984668"/>
            <a:ext cx="2601262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Лайлакул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Болғанай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«Л»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4" name="object 10">
            <a:extLst>
              <a:ext uri="{FF2B5EF4-FFF2-40B4-BE49-F238E27FC236}">
                <a16:creationId xmlns:a16="http://schemas.microsoft.com/office/drawing/2014/main" id="{D7EBD09F-4CAF-CA69-10D4-00282D63D323}"/>
              </a:ext>
            </a:extLst>
          </p:cNvPr>
          <p:cNvSpPr txBox="1"/>
          <p:nvPr/>
        </p:nvSpPr>
        <p:spPr>
          <a:xfrm>
            <a:off x="179675" y="13929492"/>
            <a:ext cx="2911097" cy="583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3. Фракция </a:t>
            </a:r>
            <a:endParaRPr lang="ru-RU" sz="1600" dirty="0" smtClean="0">
              <a:solidFill>
                <a:schemeClr val="bg1"/>
              </a:solidFill>
              <a:cs typeface="Times New Roman"/>
            </a:endParaRPr>
          </a:p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 smtClean="0">
                <a:solidFill>
                  <a:schemeClr val="bg1"/>
                </a:solidFill>
                <a:cs typeface="Times New Roman"/>
              </a:rPr>
              <a:t>«</a:t>
            </a:r>
            <a:r>
              <a:rPr lang="ru-RU" sz="1600" dirty="0">
                <a:solidFill>
                  <a:schemeClr val="bg1"/>
                </a:solidFill>
                <a:cs typeface="Times New Roman"/>
              </a:rPr>
              <a:t>Исполнительная»</a:t>
            </a:r>
            <a:endParaRPr lang="en-US"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2CE70C99-98A7-F158-6190-177D646464EF}"/>
              </a:ext>
            </a:extLst>
          </p:cNvPr>
          <p:cNvSpPr txBox="1">
            <a:spLocks/>
          </p:cNvSpPr>
          <p:nvPr/>
        </p:nvSpPr>
        <p:spPr>
          <a:xfrm>
            <a:off x="3249928" y="12924731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Қазтай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Нурали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«Г»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79C6FC38-3F82-F415-4222-724B08C60EEC}"/>
              </a:ext>
            </a:extLst>
          </p:cNvPr>
          <p:cNvSpPr txBox="1"/>
          <p:nvPr/>
        </p:nvSpPr>
        <p:spPr>
          <a:xfrm>
            <a:off x="3064553" y="13506668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7. Фракция «Здоровье»</a:t>
            </a:r>
          </a:p>
        </p:txBody>
      </p:sp>
      <p:pic>
        <p:nvPicPr>
          <p:cNvPr id="38" name="Рисунок 3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6" y="5279597"/>
            <a:ext cx="1762125" cy="1174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Рисунок 3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1" y="8641469"/>
            <a:ext cx="1724660" cy="1149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Рисунок 3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5" y="11995113"/>
            <a:ext cx="1830070" cy="1219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Рисунок 4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23" y="5281969"/>
            <a:ext cx="1691640" cy="112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" name="Прямоугольник: скругленные углы 40">
            <a:extLst>
              <a:ext uri="{FF2B5EF4-FFF2-40B4-BE49-F238E27FC236}">
                <a16:creationId xmlns:a16="http://schemas.microsoft.com/office/drawing/2014/main" id="{8273B044-8F87-CDCE-4F47-327C72E4101E}"/>
              </a:ext>
            </a:extLst>
          </p:cNvPr>
          <p:cNvSpPr/>
          <p:nvPr/>
        </p:nvSpPr>
        <p:spPr>
          <a:xfrm>
            <a:off x="6143218" y="11657155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pic>
        <p:nvPicPr>
          <p:cNvPr id="62" name="Рисунок 61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86" y="12056545"/>
            <a:ext cx="1828800" cy="121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" name="Рисунок 62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8957" y="10953787"/>
            <a:ext cx="2183130" cy="1455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4" name="Прямоугольник: скругленные углы 16">
            <a:extLst>
              <a:ext uri="{FF2B5EF4-FFF2-40B4-BE49-F238E27FC236}">
                <a16:creationId xmlns:a16="http://schemas.microsoft.com/office/drawing/2014/main" id="{E0F3E177-9832-3925-3EA6-8ACD75418425}"/>
              </a:ext>
            </a:extLst>
          </p:cNvPr>
          <p:cNvSpPr/>
          <p:nvPr/>
        </p:nvSpPr>
        <p:spPr>
          <a:xfrm>
            <a:off x="229323" y="3191419"/>
            <a:ext cx="8527641" cy="1058698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35E1548-1FD7-3F82-B693-2C76A3B16FE7}"/>
              </a:ext>
            </a:extLst>
          </p:cNvPr>
          <p:cNvSpPr txBox="1"/>
          <p:nvPr/>
        </p:nvSpPr>
        <p:spPr>
          <a:xfrm>
            <a:off x="409492" y="3263888"/>
            <a:ext cx="8238556" cy="9767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599"/>
              </a:lnSpc>
              <a:spcBef>
                <a:spcPts val="100"/>
              </a:spcBef>
            </a:pPr>
            <a:r>
              <a:rPr lang="ru-RU" dirty="0">
                <a:solidFill>
                  <a:schemeClr val="bg1"/>
                </a:solidFill>
                <a:cs typeface="Microsoft Sans Serif"/>
              </a:rPr>
              <a:t>19 октября в нашей школе состоялись выборы президента школьного парламента. Победу одержала ученица 11 «Г» класса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Жания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Умербаева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, набравшая 134 голоса, и была избрана президентом школы.</a:t>
            </a:r>
            <a:endParaRPr dirty="0">
              <a:solidFill>
                <a:schemeClr val="bg1"/>
              </a:solidFill>
              <a:cs typeface="Microsoft Sans Serif"/>
            </a:endParaRPr>
          </a:p>
        </p:txBody>
      </p:sp>
      <p:pic>
        <p:nvPicPr>
          <p:cNvPr id="65" name="Рисунок 64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53051" y="5667625"/>
            <a:ext cx="3534943" cy="2376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Рисунок 47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265" y="8610700"/>
            <a:ext cx="1791335" cy="119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object 8">
            <a:extLst>
              <a:ext uri="{FF2B5EF4-FFF2-40B4-BE49-F238E27FC236}">
                <a16:creationId xmlns:a16="http://schemas.microsoft.com/office/drawing/2014/main" id="{931E2B9E-BC53-24A0-128D-44AC2569CC94}"/>
              </a:ext>
            </a:extLst>
          </p:cNvPr>
          <p:cNvSpPr txBox="1">
            <a:spLocks/>
          </p:cNvSpPr>
          <p:nvPr/>
        </p:nvSpPr>
        <p:spPr>
          <a:xfrm>
            <a:off x="305740" y="13467719"/>
            <a:ext cx="2797484" cy="2590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 err="1">
                <a:solidFill>
                  <a:schemeClr val="bg1"/>
                </a:solidFill>
                <a:latin typeface="+mn-lt"/>
              </a:rPr>
              <a:t>Боранбай</a:t>
            </a:r>
            <a:r>
              <a:rPr lang="ru-RU" sz="1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+mn-lt"/>
              </a:rPr>
              <a:t>Томирис</a:t>
            </a:r>
            <a:r>
              <a:rPr lang="ru-RU" sz="1600" b="1" dirty="0">
                <a:solidFill>
                  <a:schemeClr val="bg1"/>
                </a:solidFill>
                <a:latin typeface="+mn-lt"/>
              </a:rPr>
              <a:t> 11 «Д» 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BCE49E7B-89E3-D152-8DCA-45631E53D6E1}"/>
              </a:ext>
            </a:extLst>
          </p:cNvPr>
          <p:cNvSpPr txBox="1"/>
          <p:nvPr/>
        </p:nvSpPr>
        <p:spPr>
          <a:xfrm>
            <a:off x="143811" y="10417477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2. Фракция «Эрудит»</a:t>
            </a:r>
            <a:endParaRPr lang="en-US"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66" name="object 9">
            <a:extLst>
              <a:ext uri="{FF2B5EF4-FFF2-40B4-BE49-F238E27FC236}">
                <a16:creationId xmlns:a16="http://schemas.microsoft.com/office/drawing/2014/main" id="{3AB075CD-19CE-C2CB-6627-8CA946A74CEF}"/>
              </a:ext>
            </a:extLst>
          </p:cNvPr>
          <p:cNvSpPr txBox="1">
            <a:spLocks/>
          </p:cNvSpPr>
          <p:nvPr/>
        </p:nvSpPr>
        <p:spPr>
          <a:xfrm>
            <a:off x="6307420" y="13469490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Дәуренбек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Айым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«В»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21CBADE9-E888-FDEA-31D2-42FB49179861}"/>
              </a:ext>
            </a:extLst>
          </p:cNvPr>
          <p:cNvSpPr txBox="1"/>
          <p:nvPr/>
        </p:nvSpPr>
        <p:spPr>
          <a:xfrm>
            <a:off x="5978601" y="13949104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6. Фракция «Культура»</a:t>
            </a:r>
            <a:endParaRPr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67" name="object 10">
            <a:extLst>
              <a:ext uri="{FF2B5EF4-FFF2-40B4-BE49-F238E27FC236}">
                <a16:creationId xmlns:a16="http://schemas.microsoft.com/office/drawing/2014/main" id="{21CBADE9-E888-FDEA-31D2-42FB49179861}"/>
              </a:ext>
            </a:extLst>
          </p:cNvPr>
          <p:cNvSpPr txBox="1"/>
          <p:nvPr/>
        </p:nvSpPr>
        <p:spPr>
          <a:xfrm>
            <a:off x="5969437" y="10494453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5. Фракция «Медиа»</a:t>
            </a:r>
            <a:endParaRPr sz="16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524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F9FE1-0E50-4D81-AEE1-E53854E8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36" y="1969276"/>
            <a:ext cx="7762102" cy="3131336"/>
          </a:xfrm>
        </p:spPr>
        <p:txBody>
          <a:bodyPr/>
          <a:lstStyle/>
          <a:p>
            <a:r>
              <a:rPr lang="ru-RU" dirty="0"/>
              <a:t>Спорт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9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307127"/>
            <a:ext cx="6013450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Спорт секциялары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https://i.yapx.cc/NJBj2.gif">
            <a:extLst>
              <a:ext uri="{FF2B5EF4-FFF2-40B4-BE49-F238E27FC236}">
                <a16:creationId xmlns:a16="http://schemas.microsoft.com/office/drawing/2014/main" id="{E317C52E-339D-4E04-94E8-1C07C17841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9" y="13581723"/>
            <a:ext cx="1635530" cy="221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humbs.gfycat.com/CourteousEthicalCoypu-max-1mb.gif">
            <a:extLst>
              <a:ext uri="{FF2B5EF4-FFF2-40B4-BE49-F238E27FC236}">
                <a16:creationId xmlns:a16="http://schemas.microsoft.com/office/drawing/2014/main" id="{63B41305-75BD-4CAA-BEC0-FE6C2A8DD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68" y="13331316"/>
            <a:ext cx="3625862" cy="2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936741"/>
              </p:ext>
            </p:extLst>
          </p:nvPr>
        </p:nvGraphicFramePr>
        <p:xfrm>
          <a:off x="225021" y="1674147"/>
          <a:ext cx="8557029" cy="43373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072">
                  <a:extLst>
                    <a:ext uri="{9D8B030D-6E8A-4147-A177-3AD203B41FA5}">
                      <a16:colId xmlns:a16="http://schemas.microsoft.com/office/drawing/2014/main" val="1258770450"/>
                    </a:ext>
                  </a:extLst>
                </a:gridCol>
                <a:gridCol w="3062426">
                  <a:extLst>
                    <a:ext uri="{9D8B030D-6E8A-4147-A177-3AD203B41FA5}">
                      <a16:colId xmlns:a16="http://schemas.microsoft.com/office/drawing/2014/main" val="2150253926"/>
                    </a:ext>
                  </a:extLst>
                </a:gridCol>
                <a:gridCol w="2357868">
                  <a:extLst>
                    <a:ext uri="{9D8B030D-6E8A-4147-A177-3AD203B41FA5}">
                      <a16:colId xmlns:a16="http://schemas.microsoft.com/office/drawing/2014/main" val="3759859712"/>
                    </a:ext>
                  </a:extLst>
                </a:gridCol>
                <a:gridCol w="1878004">
                  <a:extLst>
                    <a:ext uri="{9D8B030D-6E8A-4147-A177-3AD203B41FA5}">
                      <a16:colId xmlns:a16="http://schemas.microsoft.com/office/drawing/2014/main" val="2562154332"/>
                    </a:ext>
                  </a:extLst>
                </a:gridCol>
                <a:gridCol w="931659">
                  <a:extLst>
                    <a:ext uri="{9D8B030D-6E8A-4147-A177-3AD203B41FA5}">
                      <a16:colId xmlns:a16="http://schemas.microsoft.com/office/drawing/2014/main" val="3337089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Үйірмелер атауы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Жетекші 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Апталық жүктемесі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Бағасы 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0130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(қыздар 3-4 сыныптар)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Жанабергенова А.Д. 87756120889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87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(қыздар 5-9 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Апарова Г.Е. 87075553567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697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(қыздар 3-4 сыныптар)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А.Шакабаева 87077037404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9077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(ұлдар 5-9 сыныптар)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С.Даулетова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Садақ ату (2-4 сыныптар)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М.Кабденов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2242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Дзюдо (3-4 сыныптар)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Картай А 87013939979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1604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Баскетбол  (5-7 сыныптар)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Жанпейіс Н.Р.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928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Футбол (5-7 сыныптар)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Каринов Е. 87027527498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9589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Футбол (2-4 сыныптар)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Морозов А.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420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Боевые смешанные единоборства (3-6 сыныптар)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С.Бейсов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2344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Шахмат (2-7 сыныптар)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Наурызбаев Д.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2623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Шахмат (1-3 сыныптар)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Шакабаева А 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215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Үстел тенисі (2-7 сыныптар)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Наурызбаев Д.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0212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Үстел тенисі (5-9 сыныптар)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Е.Қуандықов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087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«Жас сарбаз» клубы (7-8 сыныптар)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Умирбеков С. 87761626060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1134594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25021" y="1029873"/>
            <a:ext cx="19191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36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Ақылы</a:t>
            </a:r>
            <a:r>
              <a:rPr lang="ru-RU" altLang="ru-RU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ru-RU" altLang="ru-RU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295604" y="6148398"/>
            <a:ext cx="14382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36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Тегін</a:t>
            </a:r>
            <a:r>
              <a:rPr kumimoji="0" lang="ru-RU" altLang="ru-RU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ru-RU" altLang="ru-RU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3111"/>
              </p:ext>
            </p:extLst>
          </p:nvPr>
        </p:nvGraphicFramePr>
        <p:xfrm>
          <a:off x="225022" y="6751339"/>
          <a:ext cx="8557027" cy="69133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277">
                  <a:extLst>
                    <a:ext uri="{9D8B030D-6E8A-4147-A177-3AD203B41FA5}">
                      <a16:colId xmlns:a16="http://schemas.microsoft.com/office/drawing/2014/main" val="2102922708"/>
                    </a:ext>
                  </a:extLst>
                </a:gridCol>
                <a:gridCol w="2353254">
                  <a:extLst>
                    <a:ext uri="{9D8B030D-6E8A-4147-A177-3AD203B41FA5}">
                      <a16:colId xmlns:a16="http://schemas.microsoft.com/office/drawing/2014/main" val="4196007897"/>
                    </a:ext>
                  </a:extLst>
                </a:gridCol>
                <a:gridCol w="1510005">
                  <a:extLst>
                    <a:ext uri="{9D8B030D-6E8A-4147-A177-3AD203B41FA5}">
                      <a16:colId xmlns:a16="http://schemas.microsoft.com/office/drawing/2014/main" val="43492542"/>
                    </a:ext>
                  </a:extLst>
                </a:gridCol>
                <a:gridCol w="960912">
                  <a:extLst>
                    <a:ext uri="{9D8B030D-6E8A-4147-A177-3AD203B41FA5}">
                      <a16:colId xmlns:a16="http://schemas.microsoft.com/office/drawing/2014/main" val="630435649"/>
                    </a:ext>
                  </a:extLst>
                </a:gridCol>
                <a:gridCol w="980523">
                  <a:extLst>
                    <a:ext uri="{9D8B030D-6E8A-4147-A177-3AD203B41FA5}">
                      <a16:colId xmlns:a16="http://schemas.microsoft.com/office/drawing/2014/main" val="1922731525"/>
                    </a:ext>
                  </a:extLst>
                </a:gridCol>
                <a:gridCol w="921691">
                  <a:extLst>
                    <a:ext uri="{9D8B030D-6E8A-4147-A177-3AD203B41FA5}">
                      <a16:colId xmlns:a16="http://schemas.microsoft.com/office/drawing/2014/main" val="3181090386"/>
                    </a:ext>
                  </a:extLst>
                </a:gridCol>
                <a:gridCol w="1456365">
                  <a:extLst>
                    <a:ext uri="{9D8B030D-6E8A-4147-A177-3AD203B41FA5}">
                      <a16:colId xmlns:a16="http://schemas.microsoft.com/office/drawing/2014/main" val="1880774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Үйірмелер атауы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Өтілетін орны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Уақыты 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Күні 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 саны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Жетекші 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895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Дебат клубы «Ақыл аңшылары» 5-11 сыныптар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Коворкинг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10:00-11:00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сенбі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Есенқұл А. 87079796212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730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(қыздар) 8-11 сыныптар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 Апарова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935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Футбол 8-11 сыныптар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Ж.Шакиров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7089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Жас полиция көмекшілері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 залы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12:00-12:45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Жұма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Есетова Ғ. 87470937802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1913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Тоғызқұмалақ 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Кіші спорт зал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10:00-13:00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Дүйсенбі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Куандыков Ерлан Бейсенбекович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0579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Футбол 8-11 сыныптар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А. Морозоа 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803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8-11 сыныптар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Е.Каринов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518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(қыздар) 5-7 сыныптар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үлкен спорт зал 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13:00-14:00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8:00-9:00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Жұма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Сенбі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Жанабергенова А.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895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Баскетбол 8-11 сыныптар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үлкен спорт зал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13:00-14:00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9:00-10:00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Сейсенбі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Сенбі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Жанпейіс Н.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913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Баскетбол 5-7 сыныптар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Наурызбаев Д.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18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Лыжная подготовка 5-10 сыныптар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Б.Шакиров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260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Асық ату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Бастауыш спорт зал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13:00-14:00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Сейсенбі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Қартай А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7701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3-4 сыныптар ұлдар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М.Кабденов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7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Баскетбол қыздар 5-11 сыныптар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Үлкен спорт зал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19:05-20:30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14:00-15:30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Жұма 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Сенбі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Наурызбаев Д.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395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 асық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Кіші спорт зал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9:30-12:00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Сенбі 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Даулетова С.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804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Жеңіл атлетика 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Үлкен спорт зал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19:10-20:10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Сейсенбі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Жұма 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Тулеубаев Д.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00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ұлдар 3-4 сыныптар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Кіші спорт зал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13:00-14:00</a:t>
                      </a:r>
                      <a:endParaRPr lang="ru-RU" sz="13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Дүйсенбі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Сейсенбі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Сәрсенбі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Жұма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Шакабаева А.Т</a:t>
                      </a:r>
                      <a:endParaRPr lang="ru-RU" sz="13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270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11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F9FE1-0E50-4D81-AEE1-E53854E8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36" y="1969276"/>
            <a:ext cx="7762102" cy="3131336"/>
          </a:xfrm>
        </p:spPr>
        <p:txBody>
          <a:bodyPr/>
          <a:lstStyle/>
          <a:p>
            <a:r>
              <a:rPr lang="ru-RU" dirty="0"/>
              <a:t>Спорт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9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307127"/>
            <a:ext cx="6013450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Спортивные секции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https://i.yapx.cc/NJBj2.gif">
            <a:extLst>
              <a:ext uri="{FF2B5EF4-FFF2-40B4-BE49-F238E27FC236}">
                <a16:creationId xmlns:a16="http://schemas.microsoft.com/office/drawing/2014/main" id="{E317C52E-339D-4E04-94E8-1C07C17841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9" y="13581723"/>
            <a:ext cx="1635530" cy="221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humbs.gfycat.com/CourteousEthicalCoypu-max-1mb.gif">
            <a:extLst>
              <a:ext uri="{FF2B5EF4-FFF2-40B4-BE49-F238E27FC236}">
                <a16:creationId xmlns:a16="http://schemas.microsoft.com/office/drawing/2014/main" id="{63B41305-75BD-4CAA-BEC0-FE6C2A8DD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68" y="13331316"/>
            <a:ext cx="3625862" cy="2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214773"/>
              </p:ext>
            </p:extLst>
          </p:nvPr>
        </p:nvGraphicFramePr>
        <p:xfrm>
          <a:off x="225021" y="1674147"/>
          <a:ext cx="8557029" cy="4565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072">
                  <a:extLst>
                    <a:ext uri="{9D8B030D-6E8A-4147-A177-3AD203B41FA5}">
                      <a16:colId xmlns:a16="http://schemas.microsoft.com/office/drawing/2014/main" val="1258770450"/>
                    </a:ext>
                  </a:extLst>
                </a:gridCol>
                <a:gridCol w="3062426">
                  <a:extLst>
                    <a:ext uri="{9D8B030D-6E8A-4147-A177-3AD203B41FA5}">
                      <a16:colId xmlns:a16="http://schemas.microsoft.com/office/drawing/2014/main" val="2150253926"/>
                    </a:ext>
                  </a:extLst>
                </a:gridCol>
                <a:gridCol w="2357868">
                  <a:extLst>
                    <a:ext uri="{9D8B030D-6E8A-4147-A177-3AD203B41FA5}">
                      <a16:colId xmlns:a16="http://schemas.microsoft.com/office/drawing/2014/main" val="3759859712"/>
                    </a:ext>
                  </a:extLst>
                </a:gridCol>
                <a:gridCol w="1878004">
                  <a:extLst>
                    <a:ext uri="{9D8B030D-6E8A-4147-A177-3AD203B41FA5}">
                      <a16:colId xmlns:a16="http://schemas.microsoft.com/office/drawing/2014/main" val="2562154332"/>
                    </a:ext>
                  </a:extLst>
                </a:gridCol>
                <a:gridCol w="931659">
                  <a:extLst>
                    <a:ext uri="{9D8B030D-6E8A-4147-A177-3AD203B41FA5}">
                      <a16:colId xmlns:a16="http://schemas.microsoft.com/office/drawing/2014/main" val="3337089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кружков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Руководитель 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Еженедельная нагрузка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Цена 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0130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(девочки 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Жанабергенова А.Д. 87756120889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87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(девочки 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5-9 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Апарова Г.Е. 87075553567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697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(девочки 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А.Шакабаева 87077037404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9077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(мальчики 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5-9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С.Даулетова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7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Стрельба из лука (2-4 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М.Кабденов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2242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Дзюдо (3-4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Картай А 87013939979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1604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Баскетбол  (5-7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Жанпейіс Н.Р.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928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Футбол (5-7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Каринов Е. 87027527498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9589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Футбол (2-4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Морозов А.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420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Боевые смешанные единоборства (3-6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С.Бейсов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2344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Шахматы 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(2-7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Наурызбаев Д.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2623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Шахматы 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(1-3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Шакабаева А 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215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Настольный тенисс 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(2-7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Наурызбаев Д.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0212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Настольный тенисс 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(5-9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Е.Қуандықов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087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Клуб</a:t>
                      </a:r>
                      <a:r>
                        <a:rPr lang="kk-KZ" sz="1400" kern="1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«Жас 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сарбаз»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7-8 </a:t>
                      </a: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классы)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Умирбеков С. 87761626060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2часа/1500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1134594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25021" y="1029873"/>
            <a:ext cx="22342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Платные:</a:t>
            </a:r>
            <a:endParaRPr kumimoji="0" lang="ru-RU" altLang="ru-RU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295604" y="6148398"/>
            <a:ext cx="28618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3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Бесп</a:t>
            </a:r>
            <a:r>
              <a:rPr kumimoji="0" lang="ru-RU" altLang="ru-RU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латные:</a:t>
            </a:r>
            <a:endParaRPr kumimoji="0" lang="ru-RU" altLang="ru-RU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83083"/>
              </p:ext>
            </p:extLst>
          </p:nvPr>
        </p:nvGraphicFramePr>
        <p:xfrm>
          <a:off x="225022" y="6751339"/>
          <a:ext cx="8557027" cy="69133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778">
                  <a:extLst>
                    <a:ext uri="{9D8B030D-6E8A-4147-A177-3AD203B41FA5}">
                      <a16:colId xmlns:a16="http://schemas.microsoft.com/office/drawing/2014/main" val="2102922708"/>
                    </a:ext>
                  </a:extLst>
                </a:gridCol>
                <a:gridCol w="2393753">
                  <a:extLst>
                    <a:ext uri="{9D8B030D-6E8A-4147-A177-3AD203B41FA5}">
                      <a16:colId xmlns:a16="http://schemas.microsoft.com/office/drawing/2014/main" val="4196007897"/>
                    </a:ext>
                  </a:extLst>
                </a:gridCol>
                <a:gridCol w="1510005">
                  <a:extLst>
                    <a:ext uri="{9D8B030D-6E8A-4147-A177-3AD203B41FA5}">
                      <a16:colId xmlns:a16="http://schemas.microsoft.com/office/drawing/2014/main" val="43492542"/>
                    </a:ext>
                  </a:extLst>
                </a:gridCol>
                <a:gridCol w="960912">
                  <a:extLst>
                    <a:ext uri="{9D8B030D-6E8A-4147-A177-3AD203B41FA5}">
                      <a16:colId xmlns:a16="http://schemas.microsoft.com/office/drawing/2014/main" val="630435649"/>
                    </a:ext>
                  </a:extLst>
                </a:gridCol>
                <a:gridCol w="1104330">
                  <a:extLst>
                    <a:ext uri="{9D8B030D-6E8A-4147-A177-3AD203B41FA5}">
                      <a16:colId xmlns:a16="http://schemas.microsoft.com/office/drawing/2014/main" val="1922731525"/>
                    </a:ext>
                  </a:extLst>
                </a:gridCol>
                <a:gridCol w="797884">
                  <a:extLst>
                    <a:ext uri="{9D8B030D-6E8A-4147-A177-3AD203B41FA5}">
                      <a16:colId xmlns:a16="http://schemas.microsoft.com/office/drawing/2014/main" val="3181090386"/>
                    </a:ext>
                  </a:extLst>
                </a:gridCol>
                <a:gridCol w="1456365">
                  <a:extLst>
                    <a:ext uri="{9D8B030D-6E8A-4147-A177-3AD203B41FA5}">
                      <a16:colId xmlns:a16="http://schemas.microsoft.com/office/drawing/2014/main" val="18807742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кружков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Место проведения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Время 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День недели  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Кол-во уч-ся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Руководитель 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895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Дебатный клуб «Ақыл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аңшылары» 5-11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Коворкинг 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10:00-11:00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Суббота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Есенқұл А. 87079796212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1730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(девочки)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8-11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Г. Апарова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935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Футбол 8-11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Ж.Шакиров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7089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Молодые помощники полиции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зал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12:00-12:45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Пятница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Есетова Ғ. 87470937802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1913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Тоғызқұмалақ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Малый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зал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10:00-13:00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Понедельник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Куандыков Ерлан Бейсенбекович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0579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Футбол 8-11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А. Морозоа 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803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8-11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Е.Каринов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3518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(девочки)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5-7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Большой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зал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13:00-14:00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8:00-9:00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Пятница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Суббота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Жанабергенова А.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1895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Баскетбол 8-11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Большой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зал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13:00-14:00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9:00-10:00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Вторник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Суббота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Жанпейіс Н.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913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Баскетбол 5-7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Наурызбаев Д.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5118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Лыжная подготовка 5-10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Б.Шакиров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260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Асық ату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Начальный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зал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13:00-14:00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Вторник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Қартай А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7701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3-4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 мальчики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М.Кабденов 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277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Баскетбол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девочки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5-11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Большой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зал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19:05-20:30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14:00-15:30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Пятница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Суббота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Наурызбаев Д.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3956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Бес асық 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Малый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зал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9:30-12:00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Суббота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Даулетова С.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804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Легкая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атлетика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Большой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зал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19:10-20:10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Вторник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Пятница 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Тулеубаев Д.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00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u-RU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Волейбол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мальчики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3-4 </a:t>
                      </a: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классы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Малый </a:t>
                      </a: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 зал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13:00-14:00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Понедельник</a:t>
                      </a:r>
                      <a:r>
                        <a:rPr lang="ru-RU" sz="1300" kern="1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Вторник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Среда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Пятница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Шакабаева А.Т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270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4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C258B41-18DE-409F-A6AA-F02CDC72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kk-KZ" dirty="0"/>
              <a:t>мектеп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592877"/>
            <a:ext cx="6013450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en-US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IT </a:t>
            </a: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Мектеп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51" name="AutoShape 24">
            <a:extLst>
              <a:ext uri="{FF2B5EF4-FFF2-40B4-BE49-F238E27FC236}">
                <a16:creationId xmlns:a16="http://schemas.microsoft.com/office/drawing/2014/main" id="{CF8BED9A-52EA-43C4-AC6D-D33091E49D46}"/>
              </a:ext>
            </a:extLst>
          </p:cNvPr>
          <p:cNvSpPr/>
          <p:nvPr/>
        </p:nvSpPr>
        <p:spPr>
          <a:xfrm>
            <a:off x="1707267" y="18482310"/>
            <a:ext cx="3825689" cy="547735"/>
          </a:xfrm>
          <a:prstGeom prst="rect">
            <a:avLst/>
          </a:prstGeom>
          <a:solidFill>
            <a:srgbClr val="406D99"/>
          </a:solidFill>
        </p:spPr>
      </p:sp>
      <p:sp>
        <p:nvSpPr>
          <p:cNvPr id="52" name="AutoShape 25">
            <a:extLst>
              <a:ext uri="{FF2B5EF4-FFF2-40B4-BE49-F238E27FC236}">
                <a16:creationId xmlns:a16="http://schemas.microsoft.com/office/drawing/2014/main" id="{E63A286E-C791-4AAB-A92F-1E4FDB40EB69}"/>
              </a:ext>
            </a:extLst>
          </p:cNvPr>
          <p:cNvSpPr/>
          <p:nvPr/>
        </p:nvSpPr>
        <p:spPr>
          <a:xfrm>
            <a:off x="1823651" y="18049440"/>
            <a:ext cx="5468948" cy="804897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3" name="Picture 26">
            <a:extLst>
              <a:ext uri="{FF2B5EF4-FFF2-40B4-BE49-F238E27FC236}">
                <a16:creationId xmlns:a16="http://schemas.microsoft.com/office/drawing/2014/main" id="{81CA7448-CEA4-4C45-B887-3C00350FFDD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485974" y="18079862"/>
            <a:ext cx="744053" cy="744053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232C653-C782-4F58-B0B9-0174636DCC21}"/>
              </a:ext>
            </a:extLst>
          </p:cNvPr>
          <p:cNvGrpSpPr/>
          <p:nvPr/>
        </p:nvGrpSpPr>
        <p:grpSpPr>
          <a:xfrm>
            <a:off x="-30933" y="6775407"/>
            <a:ext cx="6754027" cy="2574883"/>
            <a:chOff x="105453" y="7941310"/>
            <a:chExt cx="6754027" cy="2574883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1C89E829-910B-401B-ADE3-9E8EF8F98FBF}"/>
                </a:ext>
              </a:extLst>
            </p:cNvPr>
            <p:cNvSpPr/>
            <p:nvPr/>
          </p:nvSpPr>
          <p:spPr>
            <a:xfrm>
              <a:off x="105453" y="8154587"/>
              <a:ext cx="6754027" cy="2188402"/>
            </a:xfrm>
            <a:prstGeom prst="rect">
              <a:avLst/>
            </a:prstGeom>
            <a:solidFill>
              <a:srgbClr val="406D99"/>
            </a:solidFill>
          </p:spPr>
        </p:sp>
        <p:sp>
          <p:nvSpPr>
            <p:cNvPr id="37" name="AutoShape 10">
              <a:extLst>
                <a:ext uri="{FF2B5EF4-FFF2-40B4-BE49-F238E27FC236}">
                  <a16:creationId xmlns:a16="http://schemas.microsoft.com/office/drawing/2014/main" id="{2C081453-B997-476A-A872-6EBC2869CD6F}"/>
                </a:ext>
              </a:extLst>
            </p:cNvPr>
            <p:cNvSpPr/>
            <p:nvPr/>
          </p:nvSpPr>
          <p:spPr>
            <a:xfrm>
              <a:off x="105453" y="7941310"/>
              <a:ext cx="6474596" cy="2188402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49" name="Picture 22">
              <a:extLst>
                <a:ext uri="{FF2B5EF4-FFF2-40B4-BE49-F238E27FC236}">
                  <a16:creationId xmlns:a16="http://schemas.microsoft.com/office/drawing/2014/main" id="{AA12B68D-58B3-44DC-9C0E-A6A02824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261840" y="8208124"/>
              <a:ext cx="1630265" cy="1630265"/>
            </a:xfrm>
            <a:prstGeom prst="rect">
              <a:avLst/>
            </a:prstGeom>
          </p:spPr>
        </p:pic>
        <p:sp>
          <p:nvSpPr>
            <p:cNvPr id="62" name="TextBox 31">
              <a:extLst>
                <a:ext uri="{FF2B5EF4-FFF2-40B4-BE49-F238E27FC236}">
                  <a16:creationId xmlns:a16="http://schemas.microsoft.com/office/drawing/2014/main" id="{CCFF880A-DA10-44C1-B5FD-E03B71204F8E}"/>
                </a:ext>
              </a:extLst>
            </p:cNvPr>
            <p:cNvSpPr txBox="1"/>
            <p:nvPr/>
          </p:nvSpPr>
          <p:spPr>
            <a:xfrm>
              <a:off x="1928181" y="8618262"/>
              <a:ext cx="4528090" cy="1897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 -білімге құштар оқушыларды қабылдау;</a:t>
              </a:r>
            </a:p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-таланттарын дамыту;</a:t>
              </a:r>
            </a:p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-үздік мұғалімдер командасы;</a:t>
              </a:r>
            </a:p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-арнайы шақыртылған IT саласының сарапшылары;</a:t>
              </a:r>
            </a:p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-сабақтан тыс уақыттың қызықты өтуі;</a:t>
              </a:r>
            </a:p>
            <a:p>
              <a:pPr algn="just">
                <a:lnSpc>
                  <a:spcPts val="1697"/>
                </a:lnSpc>
              </a:pPr>
              <a:endParaRPr lang="en-US" sz="1680">
                <a:solidFill>
                  <a:srgbClr val="000000"/>
                </a:solidFill>
                <a:latin typeface="Glacial Indifference"/>
              </a:endParaRPr>
            </a:p>
            <a:p>
              <a:pPr algn="just">
                <a:lnSpc>
                  <a:spcPts val="1697"/>
                </a:lnSpc>
              </a:pPr>
              <a:endParaRPr lang="en-US" sz="1680">
                <a:solidFill>
                  <a:srgbClr val="000000"/>
                </a:solidFill>
                <a:latin typeface="Glacial Indifference"/>
              </a:endParaRPr>
            </a:p>
            <a:p>
              <a:pPr algn="just">
                <a:lnSpc>
                  <a:spcPts val="1697"/>
                </a:lnSpc>
              </a:pPr>
              <a:endParaRPr lang="en-US" sz="168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9E1F8754-67ED-460A-82D6-6F5713BEE2C5}"/>
                </a:ext>
              </a:extLst>
            </p:cNvPr>
            <p:cNvSpPr txBox="1"/>
            <p:nvPr/>
          </p:nvSpPr>
          <p:spPr>
            <a:xfrm>
              <a:off x="1794144" y="8153587"/>
              <a:ext cx="4354990" cy="375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29"/>
                </a:lnSpc>
                <a:spcBef>
                  <a:spcPct val="0"/>
                </a:spcBef>
              </a:pPr>
              <a:r>
                <a:rPr lang="en-US" sz="2801">
                  <a:solidFill>
                    <a:srgbClr val="F68B2B"/>
                  </a:solidFill>
                  <a:latin typeface="Glacial Indifference Bold"/>
                </a:rPr>
                <a:t> ЕРЕКШЕЛІКТЕР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CEFBD12-3A32-4C7C-B41F-FEFB38F583EB}"/>
              </a:ext>
            </a:extLst>
          </p:cNvPr>
          <p:cNvGrpSpPr/>
          <p:nvPr/>
        </p:nvGrpSpPr>
        <p:grpSpPr>
          <a:xfrm>
            <a:off x="2407937" y="4149748"/>
            <a:ext cx="6622534" cy="2412391"/>
            <a:chOff x="713810" y="5413300"/>
            <a:chExt cx="6622534" cy="2412391"/>
          </a:xfrm>
        </p:grpSpPr>
        <p:sp>
          <p:nvSpPr>
            <p:cNvPr id="31" name="AutoShape 4">
              <a:extLst>
                <a:ext uri="{FF2B5EF4-FFF2-40B4-BE49-F238E27FC236}">
                  <a16:creationId xmlns:a16="http://schemas.microsoft.com/office/drawing/2014/main" id="{4613BAE1-F6F0-480F-A6A7-E88437274B71}"/>
                </a:ext>
              </a:extLst>
            </p:cNvPr>
            <p:cNvSpPr/>
            <p:nvPr/>
          </p:nvSpPr>
          <p:spPr>
            <a:xfrm>
              <a:off x="792177" y="5637289"/>
              <a:ext cx="6500421" cy="2188402"/>
            </a:xfrm>
            <a:prstGeom prst="rect">
              <a:avLst/>
            </a:prstGeom>
            <a:solidFill>
              <a:srgbClr val="406D99"/>
            </a:solidFill>
          </p:spPr>
        </p:sp>
        <p:sp>
          <p:nvSpPr>
            <p:cNvPr id="38" name="AutoShape 11">
              <a:extLst>
                <a:ext uri="{FF2B5EF4-FFF2-40B4-BE49-F238E27FC236}">
                  <a16:creationId xmlns:a16="http://schemas.microsoft.com/office/drawing/2014/main" id="{632B3004-1F97-436F-A185-2DBEA5688340}"/>
                </a:ext>
              </a:extLst>
            </p:cNvPr>
            <p:cNvSpPr/>
            <p:nvPr/>
          </p:nvSpPr>
          <p:spPr>
            <a:xfrm>
              <a:off x="1102077" y="5413300"/>
              <a:ext cx="6234267" cy="2188402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45" name="Picture 18">
              <a:extLst>
                <a:ext uri="{FF2B5EF4-FFF2-40B4-BE49-F238E27FC236}">
                  <a16:creationId xmlns:a16="http://schemas.microsoft.com/office/drawing/2014/main" id="{018862A8-5BFA-4655-A047-53EFF86E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>
            <a:xfrm>
              <a:off x="5657683" y="5690793"/>
              <a:ext cx="1614726" cy="1614726"/>
            </a:xfrm>
            <a:prstGeom prst="rect">
              <a:avLst/>
            </a:prstGeom>
          </p:spPr>
        </p:pic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DFE46248-63D8-427F-BDF1-B5E3CAAEC191}"/>
                </a:ext>
              </a:extLst>
            </p:cNvPr>
            <p:cNvSpPr txBox="1"/>
            <p:nvPr/>
          </p:nvSpPr>
          <p:spPr>
            <a:xfrm>
              <a:off x="713810" y="5478713"/>
              <a:ext cx="5435324" cy="372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29"/>
                </a:lnSpc>
              </a:pPr>
              <a:r>
                <a:rPr lang="en-US" sz="2801" dirty="0">
                  <a:solidFill>
                    <a:srgbClr val="5CE1E6"/>
                  </a:solidFill>
                  <a:latin typeface="Glacial Indifference Bold"/>
                </a:rPr>
                <a:t>АРТЫҚШЫЛЫҚТАР</a:t>
              </a:r>
            </a:p>
          </p:txBody>
        </p:sp>
        <p:sp>
          <p:nvSpPr>
            <p:cNvPr id="86" name="TextBox 35">
              <a:extLst>
                <a:ext uri="{FF2B5EF4-FFF2-40B4-BE49-F238E27FC236}">
                  <a16:creationId xmlns:a16="http://schemas.microsoft.com/office/drawing/2014/main" id="{10423B3A-CB90-467E-B228-D65B068599EB}"/>
                </a:ext>
              </a:extLst>
            </p:cNvPr>
            <p:cNvSpPr txBox="1"/>
            <p:nvPr/>
          </p:nvSpPr>
          <p:spPr>
            <a:xfrm>
              <a:off x="1529544" y="5864217"/>
              <a:ext cx="4410606" cy="18979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97"/>
                </a:lnSpc>
              </a:pP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-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қажетті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құзыреттерді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дамыту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;</a:t>
              </a:r>
            </a:p>
            <a:p>
              <a:pPr>
                <a:lnSpc>
                  <a:spcPts val="1697"/>
                </a:lnSpc>
              </a:pP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-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жеке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жұмыс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жасау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;</a:t>
              </a:r>
            </a:p>
            <a:p>
              <a:pPr>
                <a:lnSpc>
                  <a:spcPts val="1697"/>
                </a:lnSpc>
              </a:pP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-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кураторлық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жұмыс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;</a:t>
              </a:r>
            </a:p>
            <a:p>
              <a:pPr>
                <a:lnSpc>
                  <a:spcPts val="1697"/>
                </a:lnSpc>
              </a:pP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-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ойынға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тарту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;</a:t>
              </a:r>
            </a:p>
            <a:p>
              <a:pPr>
                <a:lnSpc>
                  <a:spcPts val="1697"/>
                </a:lnSpc>
              </a:pP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-3, 4, 5, 6, 7, 8-сыныптар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үй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жұмысын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мектепте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орындайды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.</a:t>
              </a:r>
            </a:p>
            <a:p>
              <a:pPr>
                <a:lnSpc>
                  <a:spcPts val="1697"/>
                </a:lnSpc>
              </a:pP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-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тәжірибеге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бағытталған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  <a:r>
                <a:rPr lang="en-US" sz="1680" dirty="0" err="1">
                  <a:solidFill>
                    <a:srgbClr val="000000"/>
                  </a:solidFill>
                  <a:latin typeface="Glacial Indifference"/>
                </a:rPr>
                <a:t>оқыту</a:t>
              </a: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; </a:t>
              </a:r>
            </a:p>
            <a:p>
              <a:pPr>
                <a:lnSpc>
                  <a:spcPts val="1697"/>
                </a:lnSpc>
              </a:pPr>
              <a:r>
                <a:rPr lang="en-US" sz="1680" dirty="0">
                  <a:solidFill>
                    <a:srgbClr val="000000"/>
                  </a:solidFill>
                  <a:latin typeface="Glacial Indifference"/>
                </a:rPr>
                <a:t> </a:t>
              </a:r>
            </a:p>
            <a:p>
              <a:pPr>
                <a:lnSpc>
                  <a:spcPts val="1697"/>
                </a:lnSpc>
                <a:spcBef>
                  <a:spcPct val="0"/>
                </a:spcBef>
              </a:pPr>
              <a:endParaRPr lang="en-US" sz="1680" dirty="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C563C48-D094-4709-8B82-0F55CEFDE3BB}"/>
              </a:ext>
            </a:extLst>
          </p:cNvPr>
          <p:cNvGrpSpPr/>
          <p:nvPr/>
        </p:nvGrpSpPr>
        <p:grpSpPr>
          <a:xfrm>
            <a:off x="2279134" y="9388380"/>
            <a:ext cx="6751337" cy="2489638"/>
            <a:chOff x="504690" y="10458608"/>
            <a:chExt cx="6751337" cy="2489638"/>
          </a:xfrm>
        </p:grpSpPr>
        <p:sp>
          <p:nvSpPr>
            <p:cNvPr id="32" name="AutoShape 5">
              <a:extLst>
                <a:ext uri="{FF2B5EF4-FFF2-40B4-BE49-F238E27FC236}">
                  <a16:creationId xmlns:a16="http://schemas.microsoft.com/office/drawing/2014/main" id="{C3C5D05D-C90D-45F7-9FFA-ADF239D78581}"/>
                </a:ext>
              </a:extLst>
            </p:cNvPr>
            <p:cNvSpPr/>
            <p:nvPr/>
          </p:nvSpPr>
          <p:spPr>
            <a:xfrm>
              <a:off x="504690" y="10759844"/>
              <a:ext cx="6751337" cy="2188402"/>
            </a:xfrm>
            <a:prstGeom prst="rect">
              <a:avLst/>
            </a:prstGeom>
            <a:solidFill>
              <a:srgbClr val="406D99"/>
            </a:solidFill>
          </p:spPr>
        </p:sp>
        <p:sp>
          <p:nvSpPr>
            <p:cNvPr id="39" name="AutoShape 12">
              <a:extLst>
                <a:ext uri="{FF2B5EF4-FFF2-40B4-BE49-F238E27FC236}">
                  <a16:creationId xmlns:a16="http://schemas.microsoft.com/office/drawing/2014/main" id="{C13DF671-3FF6-40D4-8620-A7CD20E9111E}"/>
                </a:ext>
              </a:extLst>
            </p:cNvPr>
            <p:cNvSpPr/>
            <p:nvPr/>
          </p:nvSpPr>
          <p:spPr>
            <a:xfrm>
              <a:off x="762846" y="10458608"/>
              <a:ext cx="6493181" cy="2188402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50" name="Picture 23">
              <a:extLst>
                <a:ext uri="{FF2B5EF4-FFF2-40B4-BE49-F238E27FC236}">
                  <a16:creationId xmlns:a16="http://schemas.microsoft.com/office/drawing/2014/main" id="{077A7D74-D21D-4A26-AD34-4F9116B43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>
            <a:xfrm>
              <a:off x="5576024" y="10832470"/>
              <a:ext cx="1563936" cy="1563936"/>
            </a:xfrm>
            <a:prstGeom prst="rect">
              <a:avLst/>
            </a:prstGeom>
          </p:spPr>
        </p:pic>
        <p:sp>
          <p:nvSpPr>
            <p:cNvPr id="85" name="TextBox 34">
              <a:extLst>
                <a:ext uri="{FF2B5EF4-FFF2-40B4-BE49-F238E27FC236}">
                  <a16:creationId xmlns:a16="http://schemas.microsoft.com/office/drawing/2014/main" id="{638EBCDE-E240-4C71-8111-FCCD019E74E9}"/>
                </a:ext>
              </a:extLst>
            </p:cNvPr>
            <p:cNvSpPr txBox="1"/>
            <p:nvPr/>
          </p:nvSpPr>
          <p:spPr>
            <a:xfrm>
              <a:off x="966824" y="10787398"/>
              <a:ext cx="4691703" cy="372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29"/>
                </a:lnSpc>
                <a:spcBef>
                  <a:spcPct val="0"/>
                </a:spcBef>
              </a:pPr>
              <a:r>
                <a:rPr lang="en-US" sz="2801">
                  <a:solidFill>
                    <a:srgbClr val="FFDE59"/>
                  </a:solidFill>
                  <a:latin typeface="Glacial Indifference Bold"/>
                </a:rPr>
                <a:t> БІЗДІҢ СЕРІКТЕСТЕР</a:t>
              </a:r>
            </a:p>
          </p:txBody>
        </p:sp>
        <p:sp>
          <p:nvSpPr>
            <p:cNvPr id="87" name="TextBox 36">
              <a:extLst>
                <a:ext uri="{FF2B5EF4-FFF2-40B4-BE49-F238E27FC236}">
                  <a16:creationId xmlns:a16="http://schemas.microsoft.com/office/drawing/2014/main" id="{16342434-3C7D-4606-94EF-87F9D98F3CA1}"/>
                </a:ext>
              </a:extLst>
            </p:cNvPr>
            <p:cNvSpPr txBox="1"/>
            <p:nvPr/>
          </p:nvSpPr>
          <p:spPr>
            <a:xfrm>
              <a:off x="966824" y="11377897"/>
              <a:ext cx="4591219" cy="1059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Astana IT University, ЕНУ им.Л.Гумилева, Narxoz University, UITM (Poland), Satia Sai Art Ong Jumsai school, Шабыт өнер академиясы, UNESCO, Forte Bank, Natige, Rodina</a:t>
              </a:r>
            </a:p>
            <a:p>
              <a:pPr algn="just">
                <a:lnSpc>
                  <a:spcPts val="1697"/>
                </a:lnSpc>
                <a:spcBef>
                  <a:spcPct val="0"/>
                </a:spcBef>
              </a:pPr>
              <a:endParaRPr lang="en-US" sz="168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85E9A54-4687-4FA0-AD36-26AFCB8E4623}"/>
              </a:ext>
            </a:extLst>
          </p:cNvPr>
          <p:cNvGrpSpPr/>
          <p:nvPr/>
        </p:nvGrpSpPr>
        <p:grpSpPr>
          <a:xfrm>
            <a:off x="-30933" y="1597761"/>
            <a:ext cx="6474597" cy="2336171"/>
            <a:chOff x="-30933" y="1597761"/>
            <a:chExt cx="6474597" cy="2336171"/>
          </a:xfrm>
        </p:grpSpPr>
        <p:sp>
          <p:nvSpPr>
            <p:cNvPr id="29" name="AutoShape 2">
              <a:extLst>
                <a:ext uri="{FF2B5EF4-FFF2-40B4-BE49-F238E27FC236}">
                  <a16:creationId xmlns:a16="http://schemas.microsoft.com/office/drawing/2014/main" id="{A30A4850-EA00-4364-9091-DA63CBF5E46A}"/>
                </a:ext>
              </a:extLst>
            </p:cNvPr>
            <p:cNvSpPr/>
            <p:nvPr/>
          </p:nvSpPr>
          <p:spPr>
            <a:xfrm>
              <a:off x="145208" y="1868080"/>
              <a:ext cx="6298456" cy="2065852"/>
            </a:xfrm>
            <a:prstGeom prst="rect">
              <a:avLst/>
            </a:prstGeom>
            <a:solidFill>
              <a:srgbClr val="406D99"/>
            </a:solidFill>
          </p:spPr>
        </p:sp>
        <p:sp>
          <p:nvSpPr>
            <p:cNvPr id="36" name="AutoShape 9">
              <a:extLst>
                <a:ext uri="{FF2B5EF4-FFF2-40B4-BE49-F238E27FC236}">
                  <a16:creationId xmlns:a16="http://schemas.microsoft.com/office/drawing/2014/main" id="{0D6AE3E3-8081-4995-BE04-1C58C53EFE51}"/>
                </a:ext>
              </a:extLst>
            </p:cNvPr>
            <p:cNvSpPr/>
            <p:nvPr/>
          </p:nvSpPr>
          <p:spPr>
            <a:xfrm>
              <a:off x="-30933" y="1597761"/>
              <a:ext cx="6130311" cy="2072034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46" name="Picture 19">
              <a:extLst>
                <a:ext uri="{FF2B5EF4-FFF2-40B4-BE49-F238E27FC236}">
                  <a16:creationId xmlns:a16="http://schemas.microsoft.com/office/drawing/2014/main" id="{D2CD29CB-00A9-4942-B220-E49FC6B06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>
            <a:xfrm>
              <a:off x="264987" y="1926636"/>
              <a:ext cx="1305894" cy="1305894"/>
            </a:xfrm>
            <a:prstGeom prst="rect">
              <a:avLst/>
            </a:prstGeom>
          </p:spPr>
        </p:pic>
        <p:sp>
          <p:nvSpPr>
            <p:cNvPr id="88" name="TextBox 37">
              <a:extLst>
                <a:ext uri="{FF2B5EF4-FFF2-40B4-BE49-F238E27FC236}">
                  <a16:creationId xmlns:a16="http://schemas.microsoft.com/office/drawing/2014/main" id="{AD08AEDC-625F-4611-BC79-BF0EACE41FBE}"/>
                </a:ext>
              </a:extLst>
            </p:cNvPr>
            <p:cNvSpPr txBox="1"/>
            <p:nvPr/>
          </p:nvSpPr>
          <p:spPr>
            <a:xfrm>
              <a:off x="1791795" y="2054251"/>
              <a:ext cx="4528090" cy="1059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-Оқыту форматы: толық күн</a:t>
              </a:r>
            </a:p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-Оқыту тілі: қазақ, орыс тілдері</a:t>
              </a:r>
            </a:p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-Жинақталуы: 20 оқушы </a:t>
              </a:r>
            </a:p>
            <a:p>
              <a:pPr algn="just"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-Сыныптар: 3, 4, 5, 6, 7, 8, 10-сыныптар</a:t>
              </a:r>
            </a:p>
            <a:p>
              <a:pPr algn="just">
                <a:lnSpc>
                  <a:spcPts val="1697"/>
                </a:lnSpc>
                <a:spcBef>
                  <a:spcPct val="0"/>
                </a:spcBef>
              </a:pPr>
              <a:endParaRPr lang="en-US" sz="1680">
                <a:solidFill>
                  <a:srgbClr val="000000"/>
                </a:solidFill>
                <a:latin typeface="Glacial Indifference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DDCE348-5F10-4AE8-B4FC-87D89CB86EF6}"/>
              </a:ext>
            </a:extLst>
          </p:cNvPr>
          <p:cNvGrpSpPr/>
          <p:nvPr/>
        </p:nvGrpSpPr>
        <p:grpSpPr>
          <a:xfrm>
            <a:off x="0" y="12089731"/>
            <a:ext cx="6848232" cy="2461987"/>
            <a:chOff x="127848" y="13046078"/>
            <a:chExt cx="6848232" cy="2461987"/>
          </a:xfrm>
        </p:grpSpPr>
        <p:sp>
          <p:nvSpPr>
            <p:cNvPr id="40" name="AutoShape 13">
              <a:extLst>
                <a:ext uri="{FF2B5EF4-FFF2-40B4-BE49-F238E27FC236}">
                  <a16:creationId xmlns:a16="http://schemas.microsoft.com/office/drawing/2014/main" id="{9C0AC7B6-B0DA-488D-96FE-F9D8FE77F98C}"/>
                </a:ext>
              </a:extLst>
            </p:cNvPr>
            <p:cNvSpPr/>
            <p:nvPr/>
          </p:nvSpPr>
          <p:spPr>
            <a:xfrm>
              <a:off x="127848" y="13319663"/>
              <a:ext cx="6848232" cy="2188402"/>
            </a:xfrm>
            <a:prstGeom prst="rect">
              <a:avLst/>
            </a:prstGeom>
            <a:solidFill>
              <a:srgbClr val="406D99"/>
            </a:solidFill>
          </p:spPr>
        </p:sp>
        <p:sp>
          <p:nvSpPr>
            <p:cNvPr id="41" name="AutoShape 14">
              <a:extLst>
                <a:ext uri="{FF2B5EF4-FFF2-40B4-BE49-F238E27FC236}">
                  <a16:creationId xmlns:a16="http://schemas.microsoft.com/office/drawing/2014/main" id="{5776C0C5-9A05-4B99-87D8-3D2BC4A82193}"/>
                </a:ext>
              </a:extLst>
            </p:cNvPr>
            <p:cNvSpPr/>
            <p:nvPr/>
          </p:nvSpPr>
          <p:spPr>
            <a:xfrm>
              <a:off x="163375" y="13046078"/>
              <a:ext cx="6403542" cy="2188402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42" name="Picture 15">
              <a:extLst>
                <a:ext uri="{FF2B5EF4-FFF2-40B4-BE49-F238E27FC236}">
                  <a16:creationId xmlns:a16="http://schemas.microsoft.com/office/drawing/2014/main" id="{657CBC92-1CE7-424C-8AD2-1EC0EC44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4807754" y="13528295"/>
              <a:ext cx="1450405" cy="1585930"/>
            </a:xfrm>
            <a:prstGeom prst="rect">
              <a:avLst/>
            </a:prstGeom>
          </p:spPr>
        </p:pic>
        <p:sp>
          <p:nvSpPr>
            <p:cNvPr id="89" name="TextBox 38">
              <a:extLst>
                <a:ext uri="{FF2B5EF4-FFF2-40B4-BE49-F238E27FC236}">
                  <a16:creationId xmlns:a16="http://schemas.microsoft.com/office/drawing/2014/main" id="{A5735495-C0DC-4B31-B3A3-3BE95C4B373E}"/>
                </a:ext>
              </a:extLst>
            </p:cNvPr>
            <p:cNvSpPr txBox="1"/>
            <p:nvPr/>
          </p:nvSpPr>
          <p:spPr>
            <a:xfrm>
              <a:off x="307406" y="13654702"/>
              <a:ext cx="4500347" cy="1688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Programming </a:t>
              </a:r>
            </a:p>
            <a:p>
              <a:pPr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(Python, C++, Java, Web programming) Design (UI/UX, Adobe Photoshop, branding)</a:t>
              </a:r>
            </a:p>
            <a:p>
              <a:pPr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Media and management (SMM, product manager, project manager)</a:t>
              </a:r>
            </a:p>
            <a:p>
              <a:pPr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Discrete math,Math in English</a:t>
              </a:r>
            </a:p>
            <a:p>
              <a:pPr>
                <a:lnSpc>
                  <a:spcPts val="1697"/>
                </a:lnSpc>
              </a:pPr>
              <a:r>
                <a:rPr lang="en-US" sz="1680">
                  <a:solidFill>
                    <a:srgbClr val="000000"/>
                  </a:solidFill>
                  <a:latin typeface="Glacial Indifference"/>
                </a:rPr>
                <a:t>Physics in English</a:t>
              </a:r>
            </a:p>
            <a:p>
              <a:pPr>
                <a:lnSpc>
                  <a:spcPts val="1697"/>
                </a:lnSpc>
                <a:spcBef>
                  <a:spcPct val="0"/>
                </a:spcBef>
              </a:pPr>
              <a:endParaRPr lang="en-US" sz="1680">
                <a:solidFill>
                  <a:srgbClr val="000000"/>
                </a:solidFill>
                <a:latin typeface="Glacial Indifference"/>
              </a:endParaRPr>
            </a:p>
          </p:txBody>
        </p:sp>
        <p:sp>
          <p:nvSpPr>
            <p:cNvPr id="92" name="TextBox 41">
              <a:extLst>
                <a:ext uri="{FF2B5EF4-FFF2-40B4-BE49-F238E27FC236}">
                  <a16:creationId xmlns:a16="http://schemas.microsoft.com/office/drawing/2014/main" id="{AE686592-DF7B-4F2D-9200-B1E67D21E0A4}"/>
                </a:ext>
              </a:extLst>
            </p:cNvPr>
            <p:cNvSpPr txBox="1"/>
            <p:nvPr/>
          </p:nvSpPr>
          <p:spPr>
            <a:xfrm>
              <a:off x="207851" y="13250407"/>
              <a:ext cx="5781272" cy="372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29"/>
                </a:lnSpc>
                <a:spcBef>
                  <a:spcPct val="0"/>
                </a:spcBef>
              </a:pPr>
              <a:r>
                <a:rPr lang="en-US" sz="2801">
                  <a:solidFill>
                    <a:srgbClr val="4DC1F5"/>
                  </a:solidFill>
                  <a:latin typeface="Glacial Indifference Bold"/>
                </a:rPr>
                <a:t>ӘР АЛУАН БАҒДАРЛАМАЛАР  </a:t>
              </a:r>
            </a:p>
          </p:txBody>
        </p:sp>
      </p:grpSp>
      <p:sp>
        <p:nvSpPr>
          <p:cNvPr id="94" name="TextBox 43">
            <a:extLst>
              <a:ext uri="{FF2B5EF4-FFF2-40B4-BE49-F238E27FC236}">
                <a16:creationId xmlns:a16="http://schemas.microsoft.com/office/drawing/2014/main" id="{AB23931B-DF58-4A2F-B1D8-CA6A3AE9C6A2}"/>
              </a:ext>
            </a:extLst>
          </p:cNvPr>
          <p:cNvSpPr txBox="1"/>
          <p:nvPr/>
        </p:nvSpPr>
        <p:spPr>
          <a:xfrm>
            <a:off x="1529544" y="18611116"/>
            <a:ext cx="4410606" cy="43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8 708 310 71 03</a:t>
            </a:r>
          </a:p>
          <a:p>
            <a:pPr algn="ctr">
              <a:lnSpc>
                <a:spcPts val="1697"/>
              </a:lnSpc>
              <a:spcBef>
                <a:spcPct val="0"/>
              </a:spcBef>
            </a:pPr>
            <a:endParaRPr lang="en-US" sz="168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95" name="TextBox 44">
            <a:extLst>
              <a:ext uri="{FF2B5EF4-FFF2-40B4-BE49-F238E27FC236}">
                <a16:creationId xmlns:a16="http://schemas.microsoft.com/office/drawing/2014/main" id="{162543D4-3624-45A5-98D3-C126058F0387}"/>
              </a:ext>
            </a:extLst>
          </p:cNvPr>
          <p:cNvSpPr txBox="1"/>
          <p:nvPr/>
        </p:nvSpPr>
        <p:spPr>
          <a:xfrm>
            <a:off x="1371893" y="18182790"/>
            <a:ext cx="5435324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>
                <a:solidFill>
                  <a:srgbClr val="383536"/>
                </a:solidFill>
                <a:latin typeface="Glacial Indifference Bold"/>
              </a:rPr>
              <a:t>БАЙЛАНЫС ТЕЛЕФОНЫ</a:t>
            </a:r>
          </a:p>
        </p:txBody>
      </p:sp>
    </p:spTree>
    <p:extLst>
      <p:ext uri="{BB962C8B-B14F-4D97-AF65-F5344CB8AC3E}">
        <p14:creationId xmlns:p14="http://schemas.microsoft.com/office/powerpoint/2010/main" val="39435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17C00-C0BB-4ED1-BFEB-CDE4DECB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kk-KZ" dirty="0"/>
              <a:t>школа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592877"/>
            <a:ext cx="6013450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en-US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IT </a:t>
            </a: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Школа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57" name="AutoShape 2">
            <a:extLst>
              <a:ext uri="{FF2B5EF4-FFF2-40B4-BE49-F238E27FC236}">
                <a16:creationId xmlns:a16="http://schemas.microsoft.com/office/drawing/2014/main" id="{F4D43249-E132-4299-85CF-794FF59FFDA8}"/>
              </a:ext>
            </a:extLst>
          </p:cNvPr>
          <p:cNvSpPr/>
          <p:nvPr/>
        </p:nvSpPr>
        <p:spPr>
          <a:xfrm>
            <a:off x="176141" y="2050729"/>
            <a:ext cx="6298456" cy="2065852"/>
          </a:xfrm>
          <a:prstGeom prst="rect">
            <a:avLst/>
          </a:prstGeom>
          <a:solidFill>
            <a:srgbClr val="314864"/>
          </a:solidFill>
        </p:spPr>
      </p:sp>
      <p:sp>
        <p:nvSpPr>
          <p:cNvPr id="58" name="AutoShape 9">
            <a:extLst>
              <a:ext uri="{FF2B5EF4-FFF2-40B4-BE49-F238E27FC236}">
                <a16:creationId xmlns:a16="http://schemas.microsoft.com/office/drawing/2014/main" id="{2FB1D250-0203-4FEB-85C2-07397C134BB3}"/>
              </a:ext>
            </a:extLst>
          </p:cNvPr>
          <p:cNvSpPr/>
          <p:nvPr/>
        </p:nvSpPr>
        <p:spPr>
          <a:xfrm>
            <a:off x="0" y="1780410"/>
            <a:ext cx="6130311" cy="207203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9" name="Picture 19">
            <a:extLst>
              <a:ext uri="{FF2B5EF4-FFF2-40B4-BE49-F238E27FC236}">
                <a16:creationId xmlns:a16="http://schemas.microsoft.com/office/drawing/2014/main" id="{16608822-02A5-46E8-A148-2D269B6A3B4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82797" y="1998624"/>
            <a:ext cx="1305894" cy="1305894"/>
          </a:xfrm>
          <a:prstGeom prst="rect">
            <a:avLst/>
          </a:prstGeom>
        </p:spPr>
      </p:pic>
      <p:sp>
        <p:nvSpPr>
          <p:cNvPr id="60" name="TextBox 37">
            <a:extLst>
              <a:ext uri="{FF2B5EF4-FFF2-40B4-BE49-F238E27FC236}">
                <a16:creationId xmlns:a16="http://schemas.microsoft.com/office/drawing/2014/main" id="{CC5EE02D-6EAB-44A4-97CD-177BD3029071}"/>
              </a:ext>
            </a:extLst>
          </p:cNvPr>
          <p:cNvSpPr txBox="1"/>
          <p:nvPr/>
        </p:nvSpPr>
        <p:spPr>
          <a:xfrm>
            <a:off x="1718198" y="2135510"/>
            <a:ext cx="4341445" cy="150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97"/>
              </a:lnSpc>
            </a:pP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•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Формат</a:t>
            </a: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обучения</a:t>
            </a: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: 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полный</a:t>
            </a: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день</a:t>
            </a:r>
            <a:endParaRPr lang="en-US" sz="1680" dirty="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1697"/>
              </a:lnSpc>
            </a:pP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•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Язык</a:t>
            </a: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обучения</a:t>
            </a: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: 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казахский</a:t>
            </a: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русский</a:t>
            </a:r>
            <a:endParaRPr lang="en-US" sz="1680" dirty="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1697"/>
              </a:lnSpc>
            </a:pP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•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Комплектование</a:t>
            </a: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: 20 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учеников</a:t>
            </a: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 в 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классе</a:t>
            </a:r>
            <a:endParaRPr lang="en-US" sz="1680" dirty="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1697"/>
              </a:lnSpc>
            </a:pP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•</a:t>
            </a:r>
            <a:r>
              <a:rPr lang="en-US" sz="1680" dirty="0" err="1">
                <a:solidFill>
                  <a:srgbClr val="000000"/>
                </a:solidFill>
                <a:latin typeface="Glacial Indifference"/>
              </a:rPr>
              <a:t>Классы</a:t>
            </a: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: 3-й, 4-ый,5-ый,6-ой,7-ой,8-ой,</a:t>
            </a:r>
          </a:p>
          <a:p>
            <a:pPr algn="just">
              <a:lnSpc>
                <a:spcPts val="1697"/>
              </a:lnSpc>
            </a:pPr>
            <a:r>
              <a:rPr lang="en-US" sz="1680" dirty="0">
                <a:solidFill>
                  <a:srgbClr val="000000"/>
                </a:solidFill>
                <a:latin typeface="Glacial Indifference"/>
              </a:rPr>
              <a:t>10-ый </a:t>
            </a:r>
          </a:p>
          <a:p>
            <a:pPr algn="just">
              <a:lnSpc>
                <a:spcPts val="1697"/>
              </a:lnSpc>
            </a:pPr>
            <a:endParaRPr lang="en-US" sz="1680" dirty="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1697"/>
              </a:lnSpc>
              <a:spcBef>
                <a:spcPct val="0"/>
              </a:spcBef>
            </a:pPr>
            <a:endParaRPr lang="en-US" sz="168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65" name="AutoShape 4">
            <a:extLst>
              <a:ext uri="{FF2B5EF4-FFF2-40B4-BE49-F238E27FC236}">
                <a16:creationId xmlns:a16="http://schemas.microsoft.com/office/drawing/2014/main" id="{F29F33E0-39D8-44AB-AC2C-DDE798114F28}"/>
              </a:ext>
            </a:extLst>
          </p:cNvPr>
          <p:cNvSpPr/>
          <p:nvPr/>
        </p:nvSpPr>
        <p:spPr>
          <a:xfrm>
            <a:off x="2455371" y="4537409"/>
            <a:ext cx="6500421" cy="2188402"/>
          </a:xfrm>
          <a:prstGeom prst="rect">
            <a:avLst/>
          </a:prstGeom>
          <a:solidFill>
            <a:srgbClr val="314864"/>
          </a:solidFill>
        </p:spPr>
      </p:sp>
      <p:sp>
        <p:nvSpPr>
          <p:cNvPr id="66" name="AutoShape 11">
            <a:extLst>
              <a:ext uri="{FF2B5EF4-FFF2-40B4-BE49-F238E27FC236}">
                <a16:creationId xmlns:a16="http://schemas.microsoft.com/office/drawing/2014/main" id="{CE3BCA92-98C9-4BA7-8824-1687E39B5055}"/>
              </a:ext>
            </a:extLst>
          </p:cNvPr>
          <p:cNvSpPr/>
          <p:nvPr/>
        </p:nvSpPr>
        <p:spPr>
          <a:xfrm>
            <a:off x="2765271" y="4313420"/>
            <a:ext cx="6234267" cy="218840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7" name="Picture 18">
            <a:extLst>
              <a:ext uri="{FF2B5EF4-FFF2-40B4-BE49-F238E27FC236}">
                <a16:creationId xmlns:a16="http://schemas.microsoft.com/office/drawing/2014/main" id="{3906F392-CC50-4C9A-9795-A4FF5CBB2EF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320877" y="4590913"/>
            <a:ext cx="1614726" cy="1614726"/>
          </a:xfrm>
          <a:prstGeom prst="rect">
            <a:avLst/>
          </a:prstGeom>
        </p:spPr>
      </p:pic>
      <p:sp>
        <p:nvSpPr>
          <p:cNvPr id="68" name="TextBox 32">
            <a:extLst>
              <a:ext uri="{FF2B5EF4-FFF2-40B4-BE49-F238E27FC236}">
                <a16:creationId xmlns:a16="http://schemas.microsoft.com/office/drawing/2014/main" id="{0EEF6648-8FA6-490E-8346-25F203B1A339}"/>
              </a:ext>
            </a:extLst>
          </p:cNvPr>
          <p:cNvSpPr txBox="1"/>
          <p:nvPr/>
        </p:nvSpPr>
        <p:spPr>
          <a:xfrm>
            <a:off x="2377004" y="4378833"/>
            <a:ext cx="5435324" cy="37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9"/>
              </a:lnSpc>
            </a:pPr>
            <a:r>
              <a:rPr lang="en-US" sz="2801">
                <a:solidFill>
                  <a:srgbClr val="5CE1E6"/>
                </a:solidFill>
                <a:latin typeface="Glacial Indifference Bold"/>
              </a:rPr>
              <a:t>ПРЕИМУЩЕСТВА</a:t>
            </a:r>
          </a:p>
        </p:txBody>
      </p:sp>
      <p:sp>
        <p:nvSpPr>
          <p:cNvPr id="69" name="TextBox 35">
            <a:extLst>
              <a:ext uri="{FF2B5EF4-FFF2-40B4-BE49-F238E27FC236}">
                <a16:creationId xmlns:a16="http://schemas.microsoft.com/office/drawing/2014/main" id="{D26340D5-E92B-4322-BAB5-E95785EAF242}"/>
              </a:ext>
            </a:extLst>
          </p:cNvPr>
          <p:cNvSpPr txBox="1"/>
          <p:nvPr/>
        </p:nvSpPr>
        <p:spPr>
          <a:xfrm>
            <a:off x="3018268" y="4743967"/>
            <a:ext cx="4410606" cy="214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Развитие необходимых компетенций </a:t>
            </a:r>
          </a:p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Индивидуальный подход</a:t>
            </a:r>
          </a:p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Кураторство</a:t>
            </a:r>
          </a:p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Игровое вовлечение</a:t>
            </a:r>
          </a:p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- 3,4,5,6,7,8 классы домашнее задание выполняют в школе</a:t>
            </a:r>
          </a:p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Практико - ориентрованное обучение (через социальных партнеров)</a:t>
            </a:r>
          </a:p>
          <a:p>
            <a:pPr>
              <a:lnSpc>
                <a:spcPts val="1697"/>
              </a:lnSpc>
            </a:pPr>
            <a:endParaRPr lang="en-US" sz="168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1697"/>
              </a:lnSpc>
              <a:spcBef>
                <a:spcPct val="0"/>
              </a:spcBef>
            </a:pPr>
            <a:endParaRPr lang="en-US" sz="168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0" name="AutoShape 3">
            <a:extLst>
              <a:ext uri="{FF2B5EF4-FFF2-40B4-BE49-F238E27FC236}">
                <a16:creationId xmlns:a16="http://schemas.microsoft.com/office/drawing/2014/main" id="{CCA0DCAC-674B-432E-B5D6-AE43FA26F313}"/>
              </a:ext>
            </a:extLst>
          </p:cNvPr>
          <p:cNvSpPr/>
          <p:nvPr/>
        </p:nvSpPr>
        <p:spPr>
          <a:xfrm>
            <a:off x="0" y="7163077"/>
            <a:ext cx="6754027" cy="2188402"/>
          </a:xfrm>
          <a:prstGeom prst="rect">
            <a:avLst/>
          </a:prstGeom>
          <a:solidFill>
            <a:srgbClr val="314864"/>
          </a:solidFill>
        </p:spPr>
      </p:sp>
      <p:sp>
        <p:nvSpPr>
          <p:cNvPr id="71" name="AutoShape 10">
            <a:extLst>
              <a:ext uri="{FF2B5EF4-FFF2-40B4-BE49-F238E27FC236}">
                <a16:creationId xmlns:a16="http://schemas.microsoft.com/office/drawing/2014/main" id="{4E5CCF02-141F-47B5-97FF-C5FAABF7DC5D}"/>
              </a:ext>
            </a:extLst>
          </p:cNvPr>
          <p:cNvSpPr/>
          <p:nvPr/>
        </p:nvSpPr>
        <p:spPr>
          <a:xfrm>
            <a:off x="0" y="6949800"/>
            <a:ext cx="6474596" cy="218840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2" name="Picture 22">
            <a:extLst>
              <a:ext uri="{FF2B5EF4-FFF2-40B4-BE49-F238E27FC236}">
                <a16:creationId xmlns:a16="http://schemas.microsoft.com/office/drawing/2014/main" id="{6752D55D-F152-4A2A-8876-BF343DD3B1C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156387" y="7216614"/>
            <a:ext cx="1630265" cy="1630265"/>
          </a:xfrm>
          <a:prstGeom prst="rect">
            <a:avLst/>
          </a:prstGeom>
        </p:spPr>
      </p:pic>
      <p:sp>
        <p:nvSpPr>
          <p:cNvPr id="73" name="TextBox 31">
            <a:extLst>
              <a:ext uri="{FF2B5EF4-FFF2-40B4-BE49-F238E27FC236}">
                <a16:creationId xmlns:a16="http://schemas.microsoft.com/office/drawing/2014/main" id="{DBCE4068-C9A0-4A35-BFA0-754F5AECE1C0}"/>
              </a:ext>
            </a:extLst>
          </p:cNvPr>
          <p:cNvSpPr txBox="1"/>
          <p:nvPr/>
        </p:nvSpPr>
        <p:spPr>
          <a:xfrm>
            <a:off x="1822728" y="7626752"/>
            <a:ext cx="4528090" cy="193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Прием мотивированных детей</a:t>
            </a:r>
          </a:p>
          <a:p>
            <a:pPr algn="just"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Развитие талантов</a:t>
            </a:r>
          </a:p>
          <a:p>
            <a:pPr algn="just"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Лучшая команда учителей  </a:t>
            </a:r>
          </a:p>
          <a:p>
            <a:pPr algn="just"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Приглашенные эксперты в области IT</a:t>
            </a:r>
          </a:p>
          <a:p>
            <a:pPr algn="just"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Эффективные методики</a:t>
            </a:r>
          </a:p>
          <a:p>
            <a:pPr algn="just"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- насыщенность внеучебного  времени</a:t>
            </a:r>
          </a:p>
          <a:p>
            <a:pPr algn="just">
              <a:lnSpc>
                <a:spcPts val="1697"/>
              </a:lnSpc>
            </a:pPr>
            <a:endParaRPr lang="en-US" sz="168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1697"/>
              </a:lnSpc>
            </a:pPr>
            <a:endParaRPr lang="en-US" sz="168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1697"/>
              </a:lnSpc>
            </a:pPr>
            <a:endParaRPr lang="en-US" sz="168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4" name="TextBox 33">
            <a:extLst>
              <a:ext uri="{FF2B5EF4-FFF2-40B4-BE49-F238E27FC236}">
                <a16:creationId xmlns:a16="http://schemas.microsoft.com/office/drawing/2014/main" id="{5F418383-313D-4010-B2EF-BD4FEA33803E}"/>
              </a:ext>
            </a:extLst>
          </p:cNvPr>
          <p:cNvSpPr txBox="1"/>
          <p:nvPr/>
        </p:nvSpPr>
        <p:spPr>
          <a:xfrm>
            <a:off x="1688691" y="7162077"/>
            <a:ext cx="4354990" cy="37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9"/>
              </a:lnSpc>
              <a:spcBef>
                <a:spcPct val="0"/>
              </a:spcBef>
            </a:pPr>
            <a:r>
              <a:rPr lang="en-US" sz="2801">
                <a:solidFill>
                  <a:srgbClr val="F68B2B"/>
                </a:solidFill>
                <a:latin typeface="Glacial Indifference Bold"/>
              </a:rPr>
              <a:t>ОСОБЕННОСТИ</a:t>
            </a:r>
          </a:p>
        </p:txBody>
      </p:sp>
      <p:sp>
        <p:nvSpPr>
          <p:cNvPr id="75" name="AutoShape 5">
            <a:extLst>
              <a:ext uri="{FF2B5EF4-FFF2-40B4-BE49-F238E27FC236}">
                <a16:creationId xmlns:a16="http://schemas.microsoft.com/office/drawing/2014/main" id="{F8976A8D-BC47-425B-B3DD-DD828B0EB5ED}"/>
              </a:ext>
            </a:extLst>
          </p:cNvPr>
          <p:cNvSpPr/>
          <p:nvPr/>
        </p:nvSpPr>
        <p:spPr>
          <a:xfrm>
            <a:off x="2248201" y="9913913"/>
            <a:ext cx="6751337" cy="2188402"/>
          </a:xfrm>
          <a:prstGeom prst="rect">
            <a:avLst/>
          </a:prstGeom>
          <a:solidFill>
            <a:srgbClr val="314864"/>
          </a:solidFill>
        </p:spPr>
      </p:sp>
      <p:sp>
        <p:nvSpPr>
          <p:cNvPr id="76" name="AutoShape 12">
            <a:extLst>
              <a:ext uri="{FF2B5EF4-FFF2-40B4-BE49-F238E27FC236}">
                <a16:creationId xmlns:a16="http://schemas.microsoft.com/office/drawing/2014/main" id="{5269AB22-F491-45AA-9E2D-B59AAC8C13C3}"/>
              </a:ext>
            </a:extLst>
          </p:cNvPr>
          <p:cNvSpPr/>
          <p:nvPr/>
        </p:nvSpPr>
        <p:spPr>
          <a:xfrm>
            <a:off x="2506357" y="9612677"/>
            <a:ext cx="6493181" cy="218840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7" name="Picture 23">
            <a:extLst>
              <a:ext uri="{FF2B5EF4-FFF2-40B4-BE49-F238E27FC236}">
                <a16:creationId xmlns:a16="http://schemas.microsoft.com/office/drawing/2014/main" id="{43AD0BDB-40E2-41C0-97D6-047F43A6566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7319535" y="9986539"/>
            <a:ext cx="1563936" cy="1563936"/>
          </a:xfrm>
          <a:prstGeom prst="rect">
            <a:avLst/>
          </a:prstGeom>
        </p:spPr>
      </p:pic>
      <p:sp>
        <p:nvSpPr>
          <p:cNvPr id="78" name="TextBox 34">
            <a:extLst>
              <a:ext uri="{FF2B5EF4-FFF2-40B4-BE49-F238E27FC236}">
                <a16:creationId xmlns:a16="http://schemas.microsoft.com/office/drawing/2014/main" id="{03C7EE60-603E-49FB-9AEA-DF097D5D1AB6}"/>
              </a:ext>
            </a:extLst>
          </p:cNvPr>
          <p:cNvSpPr txBox="1"/>
          <p:nvPr/>
        </p:nvSpPr>
        <p:spPr>
          <a:xfrm>
            <a:off x="2710335" y="9941467"/>
            <a:ext cx="4691703" cy="37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9"/>
              </a:lnSpc>
              <a:spcBef>
                <a:spcPct val="0"/>
              </a:spcBef>
            </a:pPr>
            <a:r>
              <a:rPr lang="en-US" sz="2801">
                <a:solidFill>
                  <a:srgbClr val="F4DF41"/>
                </a:solidFill>
                <a:latin typeface="Glacial Indifference Bold"/>
              </a:rPr>
              <a:t>НАШИ ПАРТНЕРЫ</a:t>
            </a:r>
          </a:p>
        </p:txBody>
      </p:sp>
      <p:sp>
        <p:nvSpPr>
          <p:cNvPr id="79" name="TextBox 36">
            <a:extLst>
              <a:ext uri="{FF2B5EF4-FFF2-40B4-BE49-F238E27FC236}">
                <a16:creationId xmlns:a16="http://schemas.microsoft.com/office/drawing/2014/main" id="{F95985F3-5772-4882-97B3-0815EACF7AF7}"/>
              </a:ext>
            </a:extLst>
          </p:cNvPr>
          <p:cNvSpPr txBox="1"/>
          <p:nvPr/>
        </p:nvSpPr>
        <p:spPr>
          <a:xfrm>
            <a:off x="2710335" y="10531966"/>
            <a:ext cx="4591219" cy="107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Astana IT University, ЕНУ им.Л.Гумилева, Narxoz University, UITM (Poland), Satia Sai Art Ong Jumsai school, Шабыт өнер академиясы, UNESCO, Forte Bank, Natige, Rodina</a:t>
            </a:r>
          </a:p>
          <a:p>
            <a:pPr algn="just">
              <a:lnSpc>
                <a:spcPts val="1697"/>
              </a:lnSpc>
              <a:spcBef>
                <a:spcPct val="0"/>
              </a:spcBef>
            </a:pPr>
            <a:endParaRPr lang="en-US" sz="168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80" name="AutoShape 13">
            <a:extLst>
              <a:ext uri="{FF2B5EF4-FFF2-40B4-BE49-F238E27FC236}">
                <a16:creationId xmlns:a16="http://schemas.microsoft.com/office/drawing/2014/main" id="{E4BE4C00-47E0-41F3-8BA4-2662EA5C4819}"/>
              </a:ext>
            </a:extLst>
          </p:cNvPr>
          <p:cNvSpPr/>
          <p:nvPr/>
        </p:nvSpPr>
        <p:spPr>
          <a:xfrm>
            <a:off x="0" y="12555595"/>
            <a:ext cx="6848232" cy="2188402"/>
          </a:xfrm>
          <a:prstGeom prst="rect">
            <a:avLst/>
          </a:prstGeom>
          <a:solidFill>
            <a:srgbClr val="314864"/>
          </a:solidFill>
        </p:spPr>
      </p:sp>
      <p:sp>
        <p:nvSpPr>
          <p:cNvPr id="81" name="AutoShape 14">
            <a:extLst>
              <a:ext uri="{FF2B5EF4-FFF2-40B4-BE49-F238E27FC236}">
                <a16:creationId xmlns:a16="http://schemas.microsoft.com/office/drawing/2014/main" id="{D46EDF4B-D2CB-4915-9502-35F05B6B7009}"/>
              </a:ext>
            </a:extLst>
          </p:cNvPr>
          <p:cNvSpPr/>
          <p:nvPr/>
        </p:nvSpPr>
        <p:spPr>
          <a:xfrm>
            <a:off x="-52724" y="12282010"/>
            <a:ext cx="6403542" cy="218840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2" name="Picture 15">
            <a:extLst>
              <a:ext uri="{FF2B5EF4-FFF2-40B4-BE49-F238E27FC236}">
                <a16:creationId xmlns:a16="http://schemas.microsoft.com/office/drawing/2014/main" id="{11A0A0CE-C622-4722-B0F1-6BF653D1B7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4679906" y="12764227"/>
            <a:ext cx="1450405" cy="1585930"/>
          </a:xfrm>
          <a:prstGeom prst="rect">
            <a:avLst/>
          </a:prstGeom>
        </p:spPr>
      </p:pic>
      <p:sp>
        <p:nvSpPr>
          <p:cNvPr id="83" name="TextBox 38">
            <a:extLst>
              <a:ext uri="{FF2B5EF4-FFF2-40B4-BE49-F238E27FC236}">
                <a16:creationId xmlns:a16="http://schemas.microsoft.com/office/drawing/2014/main" id="{088732DD-CDA5-4CBA-BB36-71B966635A2E}"/>
              </a:ext>
            </a:extLst>
          </p:cNvPr>
          <p:cNvSpPr txBox="1"/>
          <p:nvPr/>
        </p:nvSpPr>
        <p:spPr>
          <a:xfrm>
            <a:off x="179558" y="12890634"/>
            <a:ext cx="4500347" cy="171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Programming </a:t>
            </a:r>
          </a:p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(Python, C++, Java, Web programming) Design (UI/UX, Adobe Photoshop, branding)</a:t>
            </a:r>
          </a:p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Media and management (SMM, product manager, project manager)</a:t>
            </a:r>
          </a:p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Discrete math,Math in English</a:t>
            </a:r>
          </a:p>
          <a:p>
            <a:pPr>
              <a:lnSpc>
                <a:spcPts val="1697"/>
              </a:lnSpc>
            </a:pPr>
            <a:r>
              <a:rPr lang="en-US" sz="1680">
                <a:solidFill>
                  <a:srgbClr val="000000"/>
                </a:solidFill>
                <a:latin typeface="Glacial Indifference"/>
              </a:rPr>
              <a:t>Physics in English</a:t>
            </a:r>
          </a:p>
          <a:p>
            <a:pPr>
              <a:lnSpc>
                <a:spcPts val="1697"/>
              </a:lnSpc>
              <a:spcBef>
                <a:spcPct val="0"/>
              </a:spcBef>
            </a:pPr>
            <a:endParaRPr lang="en-US" sz="168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84" name="TextBox 41">
            <a:extLst>
              <a:ext uri="{FF2B5EF4-FFF2-40B4-BE49-F238E27FC236}">
                <a16:creationId xmlns:a16="http://schemas.microsoft.com/office/drawing/2014/main" id="{7B5B082D-3B00-40F4-BC65-44C4223787D2}"/>
              </a:ext>
            </a:extLst>
          </p:cNvPr>
          <p:cNvSpPr txBox="1"/>
          <p:nvPr/>
        </p:nvSpPr>
        <p:spPr>
          <a:xfrm>
            <a:off x="80003" y="12486339"/>
            <a:ext cx="5781272" cy="37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9"/>
              </a:lnSpc>
              <a:spcBef>
                <a:spcPct val="0"/>
              </a:spcBef>
            </a:pPr>
            <a:r>
              <a:rPr lang="en-US" sz="2801">
                <a:solidFill>
                  <a:srgbClr val="4DC1F5"/>
                </a:solidFill>
                <a:latin typeface="Glacial Indifference Bold"/>
              </a:rPr>
              <a:t>ШИРОКИЙ ВЫБОР ПРОГРАММ </a:t>
            </a:r>
          </a:p>
        </p:txBody>
      </p:sp>
    </p:spTree>
    <p:extLst>
      <p:ext uri="{BB962C8B-B14F-4D97-AF65-F5344CB8AC3E}">
        <p14:creationId xmlns:p14="http://schemas.microsoft.com/office/powerpoint/2010/main" val="173540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8C507-BD2C-43EC-866B-80951895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14" y="193651"/>
            <a:ext cx="7762102" cy="3131336"/>
          </a:xfrm>
        </p:spPr>
        <p:txBody>
          <a:bodyPr/>
          <a:lstStyle/>
          <a:p>
            <a:r>
              <a:rPr lang="kk-KZ" dirty="0"/>
              <a:t>Для родителей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" y="-125696"/>
            <a:ext cx="8999538" cy="16326134"/>
          </a:xfrm>
          <a:prstGeom prst="rect">
            <a:avLst/>
          </a:prstGeom>
        </p:spPr>
      </p:pic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D15936D0-2EC2-4E9B-AC24-F34615CB66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38" y="23909338"/>
            <a:ext cx="88900" cy="88900"/>
          </a:xfr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592877"/>
            <a:ext cx="6013450" cy="80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400" b="1" dirty="0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Ата</a:t>
            </a:r>
            <a:r>
              <a:rPr lang="en-US" altLang="ru-RU" sz="4400" b="1" dirty="0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-</a:t>
            </a:r>
            <a:r>
              <a:rPr lang="ru-RU" altLang="ru-RU" sz="4400" b="1" dirty="0" err="1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аналар</a:t>
            </a:r>
            <a:r>
              <a:rPr lang="ru-RU" altLang="ru-RU" sz="4400" b="1" dirty="0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4400" b="1" dirty="0" err="1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үшін</a:t>
            </a:r>
            <a:r>
              <a:rPr lang="ru-RU" altLang="ru-RU" sz="4400" b="1" dirty="0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 </a:t>
            </a:r>
            <a:endParaRPr lang="ru-RU" altLang="ru-RU" sz="4400" dirty="0">
              <a:solidFill>
                <a:srgbClr val="314864"/>
              </a:solidFill>
              <a:latin typeface="Times New Roman" panose="02020603050405020304" pitchFamily="18" charset="0"/>
              <a:ea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: скругленные углы 5">
            <a:hlinkClick r:id="rId4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solidFill>
                  <a:prstClr val="white"/>
                </a:solidFill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solidFill>
                  <a:prstClr val="white"/>
                </a:solidFill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hlinkClick r:id="rId5" action="ppaction://hlinksldjump"/>
            <a:extLst>
              <a:ext uri="{FF2B5EF4-FFF2-40B4-BE49-F238E27FC236}">
                <a16:creationId xmlns:a16="http://schemas.microsoft.com/office/drawing/2014/main" id="{C9B7E086-856E-4C90-9F3E-108555A5BF3C}"/>
              </a:ext>
            </a:extLst>
          </p:cNvPr>
          <p:cNvSpPr/>
          <p:nvPr/>
        </p:nvSpPr>
        <p:spPr>
          <a:xfrm>
            <a:off x="1832295" y="1921187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Асхана</a:t>
            </a:r>
            <a:endParaRPr lang="ru-RU" sz="2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8">
            <a:hlinkClick r:id="rId6" action="ppaction://hlinksldjump"/>
            <a:extLst>
              <a:ext uri="{FF2B5EF4-FFF2-40B4-BE49-F238E27FC236}">
                <a16:creationId xmlns:a16="http://schemas.microsoft.com/office/drawing/2014/main" id="{5CF67EE1-80EB-4777-BAF8-8B926B546848}"/>
              </a:ext>
            </a:extLst>
          </p:cNvPr>
          <p:cNvSpPr/>
          <p:nvPr/>
        </p:nvSpPr>
        <p:spPr>
          <a:xfrm>
            <a:off x="1832294" y="3455059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Психологиялық-педагогикалық қолдау</a:t>
            </a:r>
            <a:endParaRPr lang="ru-RU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hlinkClick r:id="rId7" action="ppaction://hlinksldjump"/>
            <a:extLst>
              <a:ext uri="{FF2B5EF4-FFF2-40B4-BE49-F238E27FC236}">
                <a16:creationId xmlns:a16="http://schemas.microsoft.com/office/drawing/2014/main" id="{F943786D-D0DC-46A0-B944-66E59617257A}"/>
              </a:ext>
            </a:extLst>
          </p:cNvPr>
          <p:cNvSpPr/>
          <p:nvPr/>
        </p:nvSpPr>
        <p:spPr>
          <a:xfrm>
            <a:off x="1832293" y="4993914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Пәндік кабинеттер</a:t>
            </a:r>
            <a:endParaRPr lang="ru-RU" sz="2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8" action="ppaction://hlinksldjump"/>
            <a:extLst>
              <a:ext uri="{FF2B5EF4-FFF2-40B4-BE49-F238E27FC236}">
                <a16:creationId xmlns:a16="http://schemas.microsoft.com/office/drawing/2014/main" id="{283EA9A3-4146-4D92-B5FE-CAD8164A37CE}"/>
              </a:ext>
            </a:extLst>
          </p:cNvPr>
          <p:cNvSpPr/>
          <p:nvPr/>
        </p:nvSpPr>
        <p:spPr>
          <a:xfrm>
            <a:off x="1832292" y="6479988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Кітапхана</a:t>
            </a:r>
            <a:endParaRPr lang="ru-RU" sz="24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11">
            <a:hlinkClick r:id="rId9" action="ppaction://hlinksldjump"/>
            <a:extLst>
              <a:ext uri="{FF2B5EF4-FFF2-40B4-BE49-F238E27FC236}">
                <a16:creationId xmlns:a16="http://schemas.microsoft.com/office/drawing/2014/main" id="{DF8D23DD-8AB5-4B59-9165-D364C71B2820}"/>
              </a:ext>
            </a:extLst>
          </p:cNvPr>
          <p:cNvSpPr/>
          <p:nvPr/>
        </p:nvSpPr>
        <p:spPr>
          <a:xfrm>
            <a:off x="1832292" y="7973279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8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Қамқоршылық </a:t>
            </a:r>
            <a:r>
              <a:rPr lang="kk-KZ" sz="28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кеңесі</a:t>
            </a:r>
            <a:endParaRPr lang="ru-RU" sz="28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: скругленные углы 12">
            <a:hlinkClick r:id="rId10" action="ppaction://hlinksldjump"/>
            <a:extLst>
              <a:ext uri="{FF2B5EF4-FFF2-40B4-BE49-F238E27FC236}">
                <a16:creationId xmlns:a16="http://schemas.microsoft.com/office/drawing/2014/main" id="{0DF2F38E-A455-44C1-9508-5A74AE5BE70D}"/>
              </a:ext>
            </a:extLst>
          </p:cNvPr>
          <p:cNvSpPr/>
          <p:nvPr/>
        </p:nvSpPr>
        <p:spPr>
          <a:xfrm>
            <a:off x="1832292" y="9504917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solidFill>
                  <a:prstClr val="white"/>
                </a:solidFill>
                <a:latin typeface="Century Gothic" panose="020B0502020202020204" pitchFamily="34" charset="0"/>
              </a:rPr>
              <a:t>Өзін-өзі дамыту </a:t>
            </a:r>
            <a:r>
              <a:rPr lang="kk-KZ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аймақтары</a:t>
            </a:r>
            <a:endParaRPr lang="ru-RU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791-8081-48FD-AD4F-066E14DDF20A}"/>
              </a:ext>
            </a:extLst>
          </p:cNvPr>
          <p:cNvSpPr txBox="1"/>
          <p:nvPr/>
        </p:nvSpPr>
        <p:spPr>
          <a:xfrm>
            <a:off x="1246923" y="13160897"/>
            <a:ext cx="729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3200" dirty="0">
                <a:solidFill>
                  <a:prstClr val="white"/>
                </a:solidFill>
              </a:rPr>
              <a:t>Өтініштерге арналған Телеграмм каналы</a:t>
            </a:r>
            <a:endParaRPr lang="ru-RU" sz="3200" dirty="0">
              <a:solidFill>
                <a:prstClr val="white"/>
              </a:solidFill>
            </a:endParaRPr>
          </a:p>
        </p:txBody>
      </p:sp>
      <p:pic>
        <p:nvPicPr>
          <p:cNvPr id="1028" name="Picture 4" descr="https://pngimg.com/uploads/telegram/telegram_PNG35.png">
            <a:extLst>
              <a:ext uri="{FF2B5EF4-FFF2-40B4-BE49-F238E27FC236}">
                <a16:creationId xmlns:a16="http://schemas.microsoft.com/office/drawing/2014/main" id="{D9A51A39-E8EA-476F-9406-EC5763AF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2" y="13009500"/>
            <a:ext cx="843197" cy="84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82619EC-4AFF-4CD0-920E-F3957C8337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07" y="11985345"/>
            <a:ext cx="1066955" cy="10669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FB9D15-6063-45AC-8A3D-E415192496EA}"/>
              </a:ext>
            </a:extLst>
          </p:cNvPr>
          <p:cNvSpPr txBox="1"/>
          <p:nvPr/>
        </p:nvSpPr>
        <p:spPr>
          <a:xfrm>
            <a:off x="1376315" y="14013707"/>
            <a:ext cx="6522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3200" dirty="0">
                <a:solidFill>
                  <a:prstClr val="white"/>
                </a:solidFill>
              </a:rPr>
              <a:t>Байланыс телефоны</a:t>
            </a:r>
            <a:r>
              <a:rPr lang="en-US" sz="3200" dirty="0">
                <a:solidFill>
                  <a:prstClr val="white"/>
                </a:solidFill>
              </a:rPr>
              <a:t>: </a:t>
            </a:r>
            <a:r>
              <a:rPr lang="kk-KZ" sz="3200" dirty="0">
                <a:solidFill>
                  <a:prstClr val="white"/>
                </a:solidFill>
              </a:rPr>
              <a:t>8(7172)501795</a:t>
            </a:r>
            <a:r>
              <a:rPr lang="kk-KZ" dirty="0">
                <a:solidFill>
                  <a:prstClr val="black"/>
                </a:solidFill>
              </a:rPr>
              <a:t> </a:t>
            </a:r>
            <a:endParaRPr lang="ru-RU" sz="3200" dirty="0">
              <a:solidFill>
                <a:prstClr val="white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1EFEF74-E14C-406D-99C2-9E6BBC1497A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2" y="13989058"/>
            <a:ext cx="843197" cy="8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8C507-BD2C-43EC-866B-80951895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14" y="193651"/>
            <a:ext cx="7762102" cy="3131336"/>
          </a:xfrm>
        </p:spPr>
        <p:txBody>
          <a:bodyPr/>
          <a:lstStyle/>
          <a:p>
            <a:r>
              <a:rPr lang="kk-KZ" dirty="0"/>
              <a:t>Для родителей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D15936D0-2EC2-4E9B-AC24-F34615CB66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38" y="23909338"/>
            <a:ext cx="88900" cy="88900"/>
          </a:xfr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592877"/>
            <a:ext cx="6013450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Для родителей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4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hlinkClick r:id="rId5" action="ppaction://hlinksldjump"/>
            <a:extLst>
              <a:ext uri="{FF2B5EF4-FFF2-40B4-BE49-F238E27FC236}">
                <a16:creationId xmlns:a16="http://schemas.microsoft.com/office/drawing/2014/main" id="{C9B7E086-856E-4C90-9F3E-108555A5BF3C}"/>
              </a:ext>
            </a:extLst>
          </p:cNvPr>
          <p:cNvSpPr/>
          <p:nvPr/>
        </p:nvSpPr>
        <p:spPr>
          <a:xfrm>
            <a:off x="1832295" y="1921187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Столовая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8">
            <a:hlinkClick r:id="rId6" action="ppaction://hlinksldjump"/>
            <a:extLst>
              <a:ext uri="{FF2B5EF4-FFF2-40B4-BE49-F238E27FC236}">
                <a16:creationId xmlns:a16="http://schemas.microsoft.com/office/drawing/2014/main" id="{5CF67EE1-80EB-4777-BAF8-8B926B546848}"/>
              </a:ext>
            </a:extLst>
          </p:cNvPr>
          <p:cNvSpPr/>
          <p:nvPr/>
        </p:nvSpPr>
        <p:spPr>
          <a:xfrm>
            <a:off x="1832294" y="3455059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Психолого-педагогическое сопровождение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hlinkClick r:id="rId7" action="ppaction://hlinksldjump"/>
            <a:extLst>
              <a:ext uri="{FF2B5EF4-FFF2-40B4-BE49-F238E27FC236}">
                <a16:creationId xmlns:a16="http://schemas.microsoft.com/office/drawing/2014/main" id="{F943786D-D0DC-46A0-B944-66E59617257A}"/>
              </a:ext>
            </a:extLst>
          </p:cNvPr>
          <p:cNvSpPr/>
          <p:nvPr/>
        </p:nvSpPr>
        <p:spPr>
          <a:xfrm>
            <a:off x="1832293" y="4993914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Предметные кабинеты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8" action="ppaction://hlinksldjump"/>
            <a:extLst>
              <a:ext uri="{FF2B5EF4-FFF2-40B4-BE49-F238E27FC236}">
                <a16:creationId xmlns:a16="http://schemas.microsoft.com/office/drawing/2014/main" id="{283EA9A3-4146-4D92-B5FE-CAD8164A37CE}"/>
              </a:ext>
            </a:extLst>
          </p:cNvPr>
          <p:cNvSpPr/>
          <p:nvPr/>
        </p:nvSpPr>
        <p:spPr>
          <a:xfrm>
            <a:off x="1832292" y="6479988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Библиотека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11">
            <a:hlinkClick r:id="rId9" action="ppaction://hlinksldjump"/>
            <a:extLst>
              <a:ext uri="{FF2B5EF4-FFF2-40B4-BE49-F238E27FC236}">
                <a16:creationId xmlns:a16="http://schemas.microsoft.com/office/drawing/2014/main" id="{DF8D23DD-8AB5-4B59-9165-D364C71B2820}"/>
              </a:ext>
            </a:extLst>
          </p:cNvPr>
          <p:cNvSpPr/>
          <p:nvPr/>
        </p:nvSpPr>
        <p:spPr>
          <a:xfrm>
            <a:off x="1832292" y="7973279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Попечительский совет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: скругленные углы 12">
            <a:hlinkClick r:id="rId10" action="ppaction://hlinksldjump"/>
            <a:extLst>
              <a:ext uri="{FF2B5EF4-FFF2-40B4-BE49-F238E27FC236}">
                <a16:creationId xmlns:a16="http://schemas.microsoft.com/office/drawing/2014/main" id="{0DF2F38E-A455-44C1-9508-5A74AE5BE70D}"/>
              </a:ext>
            </a:extLst>
          </p:cNvPr>
          <p:cNvSpPr/>
          <p:nvPr/>
        </p:nvSpPr>
        <p:spPr>
          <a:xfrm>
            <a:off x="1832292" y="9504917"/>
            <a:ext cx="5334947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Зоны саморазвития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791-8081-48FD-AD4F-066E14DDF20A}"/>
              </a:ext>
            </a:extLst>
          </p:cNvPr>
          <p:cNvSpPr txBox="1"/>
          <p:nvPr/>
        </p:nvSpPr>
        <p:spPr>
          <a:xfrm>
            <a:off x="1634529" y="13081400"/>
            <a:ext cx="5730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3200" dirty="0">
                <a:solidFill>
                  <a:schemeClr val="bg1"/>
                </a:solidFill>
              </a:rPr>
              <a:t>Телеграм к</a:t>
            </a:r>
            <a:r>
              <a:rPr lang="ru-RU" sz="3200" dirty="0" err="1">
                <a:solidFill>
                  <a:schemeClr val="bg1"/>
                </a:solidFill>
              </a:rPr>
              <a:t>анал</a:t>
            </a:r>
            <a:r>
              <a:rPr lang="ru-RU" sz="3200" dirty="0">
                <a:solidFill>
                  <a:schemeClr val="bg1"/>
                </a:solidFill>
              </a:rPr>
              <a:t> для обращений</a:t>
            </a:r>
          </a:p>
        </p:txBody>
      </p:sp>
      <p:pic>
        <p:nvPicPr>
          <p:cNvPr id="1028" name="Picture 4" descr="https://pngimg.com/uploads/telegram/telegram_PNG35.png">
            <a:extLst>
              <a:ext uri="{FF2B5EF4-FFF2-40B4-BE49-F238E27FC236}">
                <a16:creationId xmlns:a16="http://schemas.microsoft.com/office/drawing/2014/main" id="{D9A51A39-E8EA-476F-9406-EC5763AF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32" y="12916698"/>
            <a:ext cx="843197" cy="84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82619EC-4AFF-4CD0-920E-F3957C8337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08" y="12804820"/>
            <a:ext cx="1066955" cy="10669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FB9D15-6063-45AC-8A3D-E415192496EA}"/>
              </a:ext>
            </a:extLst>
          </p:cNvPr>
          <p:cNvSpPr txBox="1"/>
          <p:nvPr/>
        </p:nvSpPr>
        <p:spPr>
          <a:xfrm>
            <a:off x="1634529" y="13940910"/>
            <a:ext cx="6857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sz="3200" dirty="0">
                <a:solidFill>
                  <a:schemeClr val="bg1"/>
                </a:solidFill>
              </a:rPr>
              <a:t>Контактный телефон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kk-KZ" sz="3200" dirty="0">
                <a:solidFill>
                  <a:schemeClr val="bg1"/>
                </a:solidFill>
              </a:rPr>
              <a:t>8(7172)501795</a:t>
            </a:r>
            <a:r>
              <a:rPr lang="kk-KZ" dirty="0"/>
              <a:t> 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1EFEF74-E14C-406D-99C2-9E6BBC1497A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2" y="13813521"/>
            <a:ext cx="843197" cy="84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51327AD-497F-4CF1-86AC-620B2EAA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Зоны самораз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50" y="334812"/>
            <a:ext cx="6483638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Коворкинг аймақтары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1B1685-15C9-418B-8538-A94AB36B0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8" y="11964125"/>
            <a:ext cx="3905841" cy="2308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EAC866-4CFF-48A1-8021-2E84129F3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39" y="11964125"/>
            <a:ext cx="3905840" cy="228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Прямоугольник: скругленные углы 10">
            <a:hlinkClick r:id="rId5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D2694B-99B2-4A8A-829B-ABF0D473B9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22855"/>
          <a:stretch/>
        </p:blipFill>
        <p:spPr>
          <a:xfrm>
            <a:off x="1296859" y="8100218"/>
            <a:ext cx="2357609" cy="2215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9D3028-D5E1-4061-A0D5-4576B59523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r="6339" b="19044"/>
          <a:stretch/>
        </p:blipFill>
        <p:spPr>
          <a:xfrm>
            <a:off x="5593141" y="8100218"/>
            <a:ext cx="2288236" cy="2162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11">
            <a:extLst>
              <a:ext uri="{FF2B5EF4-FFF2-40B4-BE49-F238E27FC236}">
                <a16:creationId xmlns:a16="http://schemas.microsoft.com/office/drawing/2014/main" id="{826E0B08-2545-438D-8E81-90F59097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47" y="10771594"/>
            <a:ext cx="6483638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ru-RU" altLang="ru-RU" sz="4000" b="1" dirty="0" err="1">
                <a:solidFill>
                  <a:srgbClr val="314864"/>
                </a:solidFill>
                <a:ea typeface="Calibri" pitchFamily="34" charset="0"/>
                <a:cs typeface="Times New Roman" pitchFamily="18" charset="0"/>
              </a:rPr>
              <a:t>Шаңырақ</a:t>
            </a:r>
            <a:r>
              <a:rPr lang="ru-RU" altLang="ru-RU" sz="4000" b="1" dirty="0">
                <a:solidFill>
                  <a:srgbClr val="314864"/>
                </a:solidFill>
                <a:ea typeface="Calibri" pitchFamily="34" charset="0"/>
                <a:cs typeface="Times New Roman" pitchFamily="18" charset="0"/>
              </a:rPr>
              <a:t> залы</a:t>
            </a:r>
            <a:endParaRPr lang="ru-RU" altLang="ru-RU" sz="4000" dirty="0">
              <a:solidFill>
                <a:srgbClr val="314864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7" name="Прямоугольник 11">
            <a:extLst>
              <a:ext uri="{FF2B5EF4-FFF2-40B4-BE49-F238E27FC236}">
                <a16:creationId xmlns:a16="http://schemas.microsoft.com/office/drawing/2014/main" id="{F90EBA3D-F1E1-4BE5-8984-6C419057F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47" y="6569006"/>
            <a:ext cx="6483638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ru-RU" altLang="ru-RU" sz="4000" b="1" dirty="0">
                <a:solidFill>
                  <a:srgbClr val="314864"/>
                </a:solidFill>
                <a:ea typeface="Calibri" pitchFamily="34" charset="0"/>
                <a:cs typeface="Times New Roman" pitchFamily="18" charset="0"/>
              </a:rPr>
              <a:t>Абай </a:t>
            </a:r>
            <a:r>
              <a:rPr lang="ru-RU" altLang="ru-RU" sz="4000" b="1" dirty="0" smtClean="0">
                <a:solidFill>
                  <a:srgbClr val="314864"/>
                </a:solidFill>
                <a:ea typeface="Calibri" pitchFamily="34" charset="0"/>
                <a:cs typeface="Times New Roman" pitchFamily="18" charset="0"/>
              </a:rPr>
              <a:t>залы</a:t>
            </a:r>
            <a:endParaRPr lang="ru-RU" altLang="ru-RU" sz="4000" dirty="0">
              <a:solidFill>
                <a:srgbClr val="314864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8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8F9473-C3CA-4671-B900-823C5A3DE4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5" y="4639014"/>
            <a:ext cx="3035750" cy="17606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8AAB02-A77F-4F38-BEEB-07E69B1877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58" y="3017053"/>
            <a:ext cx="2556615" cy="158718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868A1F1-B781-4B42-8854-8A434F41D4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31" y="1243138"/>
            <a:ext cx="3035751" cy="17076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8F23823-62C6-4157-B241-DE2E61A3E6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5" y="1243139"/>
            <a:ext cx="3035750" cy="170760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C4FF5A9-B099-4619-A121-C968DC1EDE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30" y="4660866"/>
            <a:ext cx="3035752" cy="17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51327AD-497F-4CF1-86AC-620B2EAA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Зоны самораз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50" y="334812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Коворкинг зоны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1B1685-15C9-418B-8538-A94AB36B0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8" y="11964125"/>
            <a:ext cx="3905841" cy="2308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EAC866-4CFF-48A1-8021-2E84129F37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39" y="11964125"/>
            <a:ext cx="3905840" cy="2287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Прямоугольник: скругленные углы 10">
            <a:hlinkClick r:id="rId5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D2694B-99B2-4A8A-829B-ABF0D473B9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1" b="22855"/>
          <a:stretch/>
        </p:blipFill>
        <p:spPr>
          <a:xfrm>
            <a:off x="1296859" y="8100218"/>
            <a:ext cx="2357609" cy="2215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09D3028-D5E1-4061-A0D5-4576B59523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" r="6339" b="19044"/>
          <a:stretch/>
        </p:blipFill>
        <p:spPr>
          <a:xfrm>
            <a:off x="5593141" y="8100218"/>
            <a:ext cx="2288236" cy="2162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Прямоугольник 11">
            <a:extLst>
              <a:ext uri="{FF2B5EF4-FFF2-40B4-BE49-F238E27FC236}">
                <a16:creationId xmlns:a16="http://schemas.microsoft.com/office/drawing/2014/main" id="{826E0B08-2545-438D-8E81-90F59097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47" y="10771594"/>
            <a:ext cx="6483638" cy="75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ru-RU" altLang="ru-RU" sz="4000" b="1" dirty="0" smtClean="0">
                <a:solidFill>
                  <a:srgbClr val="314864"/>
                </a:solidFill>
                <a:ea typeface="Calibri" pitchFamily="34" charset="0"/>
                <a:cs typeface="Times New Roman" pitchFamily="18" charset="0"/>
              </a:rPr>
              <a:t>Зал</a:t>
            </a:r>
            <a:r>
              <a:rPr lang="kk-KZ" altLang="ru-RU" sz="4000" b="1" dirty="0" smtClean="0">
                <a:solidFill>
                  <a:srgbClr val="314864"/>
                </a:solidFill>
                <a:ea typeface="Calibri" pitchFamily="34" charset="0"/>
                <a:cs typeface="Times New Roman" pitchFamily="18" charset="0"/>
              </a:rPr>
              <a:t> Шаңырақ</a:t>
            </a:r>
            <a:endParaRPr lang="ru-RU" altLang="ru-RU" sz="4000" dirty="0">
              <a:solidFill>
                <a:srgbClr val="314864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7" name="Прямоугольник 11">
            <a:extLst>
              <a:ext uri="{FF2B5EF4-FFF2-40B4-BE49-F238E27FC236}">
                <a16:creationId xmlns:a16="http://schemas.microsoft.com/office/drawing/2014/main" id="{F90EBA3D-F1E1-4BE5-8984-6C419057F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47" y="6569006"/>
            <a:ext cx="6483638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ru-RU" altLang="ru-RU" sz="4000" b="1" dirty="0">
                <a:solidFill>
                  <a:srgbClr val="314864"/>
                </a:solidFill>
                <a:ea typeface="Calibri" pitchFamily="34" charset="0"/>
                <a:cs typeface="Times New Roman" pitchFamily="18" charset="0"/>
              </a:rPr>
              <a:t>Зал Абая</a:t>
            </a:r>
            <a:endParaRPr lang="ru-RU" altLang="ru-RU" sz="4000" dirty="0">
              <a:solidFill>
                <a:srgbClr val="314864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8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8F9473-C3CA-4671-B900-823C5A3DE4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5" y="4639014"/>
            <a:ext cx="3035750" cy="17606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8AAB02-A77F-4F38-BEEB-07E69B1877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458" y="3017053"/>
            <a:ext cx="2556615" cy="158718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868A1F1-B781-4B42-8854-8A434F41D4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31" y="1243138"/>
            <a:ext cx="3035751" cy="17076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8F23823-62C6-4157-B241-DE2E61A3E6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5" y="1243139"/>
            <a:ext cx="3035750" cy="170760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C4FF5A9-B099-4619-A121-C968DC1EDE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30" y="4660866"/>
            <a:ext cx="3035752" cy="17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156" y="443672"/>
            <a:ext cx="64836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Кітапхана</a:t>
            </a:r>
            <a:endParaRPr lang="kk-KZ" altLang="ru-RU" sz="4000" b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4" action="ppaction://hlinksldjump"/>
            <a:extLst>
              <a:ext uri="{FF2B5EF4-FFF2-40B4-BE49-F238E27FC236}">
                <a16:creationId xmlns:a16="http://schemas.microsoft.com/office/drawing/2014/main" id="{E2422600-33D5-4114-8F8F-70F243F21D95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D012CCF-A795-4D2E-B7AB-78164CC7EA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5" y="6164558"/>
            <a:ext cx="5248102" cy="3936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6A29688-36E5-4BF8-9AB8-ED1339960D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05" y="10365816"/>
            <a:ext cx="5248103" cy="3936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CF96763-F2F7-4E4C-8E70-F90B840D1893}"/>
              </a:ext>
            </a:extLst>
          </p:cNvPr>
          <p:cNvSpPr/>
          <p:nvPr/>
        </p:nvSpPr>
        <p:spPr>
          <a:xfrm>
            <a:off x="412475" y="1277243"/>
            <a:ext cx="6871861" cy="1131266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800" b="1" dirty="0">
                <a:latin typeface="Century Gothic" panose="020B0502020202020204" pitchFamily="34" charset="0"/>
              </a:rPr>
              <a:t>Жалпы кітап қоры-81383 дана</a:t>
            </a:r>
          </a:p>
        </p:txBody>
      </p:sp>
      <p:sp>
        <p:nvSpPr>
          <p:cNvPr id="14" name="Прямоугольник: скругленные углы 5">
            <a:extLst>
              <a:ext uri="{FF2B5EF4-FFF2-40B4-BE49-F238E27FC236}">
                <a16:creationId xmlns:a16="http://schemas.microsoft.com/office/drawing/2014/main" id="{86FEC794-F3CD-4370-A4CF-C476E7D7154E}"/>
              </a:ext>
            </a:extLst>
          </p:cNvPr>
          <p:cNvSpPr/>
          <p:nvPr/>
        </p:nvSpPr>
        <p:spPr>
          <a:xfrm>
            <a:off x="3717685" y="2700168"/>
            <a:ext cx="5248104" cy="3177844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k-KZ" sz="2000" b="1" dirty="0">
                <a:latin typeface="Century Gothic" panose="020B0502020202020204" pitchFamily="34" charset="0"/>
              </a:rPr>
              <a:t>Оқулықтар-73387дана</a:t>
            </a:r>
          </a:p>
          <a:p>
            <a:r>
              <a:rPr lang="kk-KZ" sz="2000" b="1" dirty="0">
                <a:latin typeface="Century Gothic" panose="020B0502020202020204" pitchFamily="34" charset="0"/>
              </a:rPr>
              <a:t>Көркем әдебиет - 7518 дана</a:t>
            </a:r>
          </a:p>
          <a:p>
            <a:r>
              <a:rPr lang="kk-KZ" sz="2000" b="1" dirty="0">
                <a:latin typeface="Century Gothic" panose="020B0502020202020204" pitchFamily="34" charset="0"/>
              </a:rPr>
              <a:t>Электрондық кітаптар-348 дана</a:t>
            </a:r>
          </a:p>
          <a:p>
            <a:r>
              <a:rPr lang="kk-KZ" sz="2000" b="1" dirty="0">
                <a:latin typeface="Century Gothic" panose="020B0502020202020204" pitchFamily="34" charset="0"/>
              </a:rPr>
              <a:t>Әдістемелер-130 дана</a:t>
            </a:r>
          </a:p>
          <a:p>
            <a:r>
              <a:rPr lang="kk-KZ" sz="2000" b="1" dirty="0">
                <a:latin typeface="Century Gothic" panose="020B0502020202020204" pitchFamily="34" charset="0"/>
              </a:rPr>
              <a:t>Оқырмандар – 2530</a:t>
            </a:r>
          </a:p>
          <a:p>
            <a:r>
              <a:rPr lang="kk-KZ" sz="2000" b="1" dirty="0">
                <a:latin typeface="Century Gothic" panose="020B0502020202020204" pitchFamily="34" charset="0"/>
              </a:rPr>
              <a:t>Сапарлар-8278</a:t>
            </a:r>
          </a:p>
          <a:p>
            <a:r>
              <a:rPr lang="kk-KZ" sz="2000" b="1" dirty="0">
                <a:latin typeface="Century Gothic" panose="020B0502020202020204" pitchFamily="34" charset="0"/>
              </a:rPr>
              <a:t>Кітап беру - 15536</a:t>
            </a:r>
            <a:r>
              <a:rPr lang="kk-KZ" sz="2000" dirty="0">
                <a:latin typeface="Century Gothic" panose="020B0502020202020204" pitchFamily="34" charset="0"/>
              </a:rPr>
              <a:t>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52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023D98-353B-43B4-BC82-48DB3528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Каз</a:t>
            </a:r>
            <a:r>
              <a:rPr lang="ru-RU" dirty="0"/>
              <a:t> главная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0E93426-6292-4DD9-A56B-B106C2C45C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4928"/>
            <a:ext cx="9046724" cy="1628287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3CDFCC5-C053-4205-AB97-2B5E82D9D6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53" y="13172848"/>
            <a:ext cx="3607830" cy="3027590"/>
          </a:xfrm>
          <a:prstGeom prst="rect">
            <a:avLst/>
          </a:prstGeom>
        </p:spPr>
      </p:pic>
      <p:sp>
        <p:nvSpPr>
          <p:cNvPr id="25" name="Прямоугольник: скругленные углы 24">
            <a:hlinkClick r:id="rId5" action="ppaction://hlinksldjump"/>
            <a:extLst>
              <a:ext uri="{FF2B5EF4-FFF2-40B4-BE49-F238E27FC236}">
                <a16:creationId xmlns:a16="http://schemas.microsoft.com/office/drawing/2014/main" id="{13DC78D5-2643-45B2-A41F-93E5C8FD1830}"/>
              </a:ext>
            </a:extLst>
          </p:cNvPr>
          <p:cNvSpPr/>
          <p:nvPr/>
        </p:nvSpPr>
        <p:spPr>
          <a:xfrm>
            <a:off x="6761712" y="12532123"/>
            <a:ext cx="757097" cy="378731"/>
          </a:xfrm>
          <a:prstGeom prst="round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hlinkClick r:id="rId7" action="ppaction://hlinksldjump"/>
            <a:extLst>
              <a:ext uri="{FF2B5EF4-FFF2-40B4-BE49-F238E27FC236}">
                <a16:creationId xmlns:a16="http://schemas.microsoft.com/office/drawing/2014/main" id="{FABEAC80-EB15-4746-9CA7-176254A240F0}"/>
              </a:ext>
            </a:extLst>
          </p:cNvPr>
          <p:cNvSpPr/>
          <p:nvPr/>
        </p:nvSpPr>
        <p:spPr>
          <a:xfrm>
            <a:off x="7855607" y="12532123"/>
            <a:ext cx="757097" cy="378731"/>
          </a:xfrm>
          <a:prstGeom prst="roundRect">
            <a:avLst/>
          </a:prstGeom>
          <a:blipFill dpi="0" rotWithShape="1"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DD71B6-3B3D-4359-B211-AC871F248D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2" y="6574"/>
            <a:ext cx="8535937" cy="555373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315F0D-0125-4E60-BDF5-E570F1C8F54F}"/>
              </a:ext>
            </a:extLst>
          </p:cNvPr>
          <p:cNvSpPr txBox="1"/>
          <p:nvPr/>
        </p:nvSpPr>
        <p:spPr>
          <a:xfrm>
            <a:off x="5575708" y="12490657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Язык:</a:t>
            </a:r>
          </a:p>
        </p:txBody>
      </p:sp>
      <p:sp>
        <p:nvSpPr>
          <p:cNvPr id="18" name="Прямоугольник: скругленные углы 17">
            <a:hlinkClick r:id="rId11" action="ppaction://hlinksldjump"/>
            <a:extLst>
              <a:ext uri="{FF2B5EF4-FFF2-40B4-BE49-F238E27FC236}">
                <a16:creationId xmlns:a16="http://schemas.microsoft.com/office/drawing/2014/main" id="{09780CF6-D5B4-4E6A-A963-23312CD2E3B0}"/>
              </a:ext>
            </a:extLst>
          </p:cNvPr>
          <p:cNvSpPr/>
          <p:nvPr/>
        </p:nvSpPr>
        <p:spPr>
          <a:xfrm>
            <a:off x="4875322" y="5822302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srgbClr val="314864"/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Мектеп туралы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: скругленные углы 14">
            <a:hlinkClick r:id="rId12" action="ppaction://hlinksldjump"/>
            <a:extLst>
              <a:ext uri="{FF2B5EF4-FFF2-40B4-BE49-F238E27FC236}">
                <a16:creationId xmlns:a16="http://schemas.microsoft.com/office/drawing/2014/main" id="{01C495D8-71CF-4B0A-B8E3-26344CB3EDF6}"/>
              </a:ext>
            </a:extLst>
          </p:cNvPr>
          <p:cNvSpPr/>
          <p:nvPr/>
        </p:nvSpPr>
        <p:spPr>
          <a:xfrm>
            <a:off x="272059" y="5822302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Сабақ кестесі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20" name="Прямоугольник: скругленные углы 19">
            <a:hlinkClick r:id="rId13" action="ppaction://hlinksldjump"/>
            <a:extLst>
              <a:ext uri="{FF2B5EF4-FFF2-40B4-BE49-F238E27FC236}">
                <a16:creationId xmlns:a16="http://schemas.microsoft.com/office/drawing/2014/main" id="{E9D97906-F2C1-47BF-A06A-1D509DE8974C}"/>
              </a:ext>
            </a:extLst>
          </p:cNvPr>
          <p:cNvSpPr/>
          <p:nvPr/>
        </p:nvSpPr>
        <p:spPr>
          <a:xfrm>
            <a:off x="272058" y="7423001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Қонырау кестесі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: скругленные углы 18">
            <a:hlinkClick r:id="rId14" action="ppaction://hlinksldjump"/>
            <a:extLst>
              <a:ext uri="{FF2B5EF4-FFF2-40B4-BE49-F238E27FC236}">
                <a16:creationId xmlns:a16="http://schemas.microsoft.com/office/drawing/2014/main" id="{90911C5E-CCA2-45E5-96C3-E5AFBF6117B5}"/>
              </a:ext>
            </a:extLst>
          </p:cNvPr>
          <p:cNvSpPr/>
          <p:nvPr/>
        </p:nvSpPr>
        <p:spPr>
          <a:xfrm>
            <a:off x="4875322" y="7416659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Ата-аналар үшін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: скругленные углы 20">
            <a:hlinkClick r:id="rId15" action="ppaction://hlinksldjump"/>
            <a:extLst>
              <a:ext uri="{FF2B5EF4-FFF2-40B4-BE49-F238E27FC236}">
                <a16:creationId xmlns:a16="http://schemas.microsoft.com/office/drawing/2014/main" id="{1256876E-AFA9-4D49-ABBA-343E7553B848}"/>
              </a:ext>
            </a:extLst>
          </p:cNvPr>
          <p:cNvSpPr/>
          <p:nvPr/>
        </p:nvSpPr>
        <p:spPr>
          <a:xfrm>
            <a:off x="4875323" y="9023700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Әкімшілік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: скругленные углы 15">
            <a:hlinkClick r:id="rId16" action="ppaction://hlinksldjump"/>
            <a:extLst>
              <a:ext uri="{FF2B5EF4-FFF2-40B4-BE49-F238E27FC236}">
                <a16:creationId xmlns:a16="http://schemas.microsoft.com/office/drawing/2014/main" id="{38CCF48E-9963-47A6-8F66-A36AF1E7D591}"/>
              </a:ext>
            </a:extLst>
          </p:cNvPr>
          <p:cNvSpPr/>
          <p:nvPr/>
        </p:nvSpPr>
        <p:spPr>
          <a:xfrm>
            <a:off x="272057" y="9023700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IT-</a:t>
            </a:r>
            <a:r>
              <a:rPr lang="kk-KZ" sz="2400" b="1" dirty="0">
                <a:latin typeface="Century Gothic" panose="020B0502020202020204" pitchFamily="34" charset="0"/>
              </a:rPr>
              <a:t>Мектеп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22" name="Прямоугольник: скругленные углы 21">
            <a:hlinkClick r:id="rId16" action="ppaction://hlinksldjump"/>
            <a:extLst>
              <a:ext uri="{FF2B5EF4-FFF2-40B4-BE49-F238E27FC236}">
                <a16:creationId xmlns:a16="http://schemas.microsoft.com/office/drawing/2014/main" id="{BE1929EA-6518-4A59-B744-CD0D7637416B}"/>
              </a:ext>
            </a:extLst>
          </p:cNvPr>
          <p:cNvSpPr/>
          <p:nvPr/>
        </p:nvSpPr>
        <p:spPr>
          <a:xfrm>
            <a:off x="272057" y="10624399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Спорт секциялары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: скругленные углы 16">
            <a:hlinkClick r:id="rId17" action="ppaction://hlinksldjump"/>
            <a:extLst>
              <a:ext uri="{FF2B5EF4-FFF2-40B4-BE49-F238E27FC236}">
                <a16:creationId xmlns:a16="http://schemas.microsoft.com/office/drawing/2014/main" id="{5AC9483F-8874-4C87-B8F0-95B459A37741}"/>
              </a:ext>
            </a:extLst>
          </p:cNvPr>
          <p:cNvSpPr/>
          <p:nvPr/>
        </p:nvSpPr>
        <p:spPr>
          <a:xfrm>
            <a:off x="4875328" y="10624399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Үйірмелер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8DDE1B-77F6-4C30-858D-4E9B4C7678E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2" y="14964125"/>
            <a:ext cx="830108" cy="830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B728EC-0CB1-4AC4-A2A6-B3C7CD7C1E6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4" y="13607095"/>
            <a:ext cx="817123" cy="8301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0FDE39-653D-4DC1-A056-B6F7DC4F419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65" y="14917924"/>
            <a:ext cx="1033312" cy="77498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F63429-C2ED-4134-8CE9-8E7816F600F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13" y="13640186"/>
            <a:ext cx="797016" cy="79701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421B75C-1CDB-48B7-B63B-57D321A0930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970" y="14847622"/>
            <a:ext cx="894506" cy="89450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89A43DE-3BCB-4325-A4D8-048B3C0B2AE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64" y="13579483"/>
            <a:ext cx="885329" cy="88532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113E8DD2-A662-4EB1-82BE-B8D99C45E36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32" y="14907383"/>
            <a:ext cx="943592" cy="943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681A1E-DAD4-40CF-BBA3-F47DFF3D65D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25" y="13607095"/>
            <a:ext cx="894507" cy="85771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2595" r="2101" b="1876"/>
          <a:stretch/>
        </p:blipFill>
        <p:spPr>
          <a:xfrm>
            <a:off x="2341436" y="846155"/>
            <a:ext cx="4270867" cy="42708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1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5117A5F-CAEF-47F0-8A86-3FC0EE7E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4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Библиотека</a:t>
            </a:r>
            <a:endParaRPr lang="ru-RU" altLang="ru-RU" sz="44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50" y="334812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Библиотека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4" action="ppaction://hlinksldjump"/>
            <a:extLst>
              <a:ext uri="{FF2B5EF4-FFF2-40B4-BE49-F238E27FC236}">
                <a16:creationId xmlns:a16="http://schemas.microsoft.com/office/drawing/2014/main" id="{E2422600-33D5-4114-8F8F-70F243F21D95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D012CCF-A795-4D2E-B7AB-78164CC7EA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5" y="6164558"/>
            <a:ext cx="5248102" cy="3936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6A29688-36E5-4BF8-9AB8-ED1339960D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05" y="10365816"/>
            <a:ext cx="5248103" cy="3936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6FEC794-F3CD-4370-A4CF-C476E7D7154E}"/>
              </a:ext>
            </a:extLst>
          </p:cNvPr>
          <p:cNvSpPr/>
          <p:nvPr/>
        </p:nvSpPr>
        <p:spPr>
          <a:xfrm>
            <a:off x="3522104" y="2746106"/>
            <a:ext cx="5248104" cy="3177844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k-KZ" sz="2000" b="1" dirty="0">
                <a:latin typeface="Century Gothic" panose="020B0502020202020204" pitchFamily="34" charset="0"/>
              </a:rPr>
              <a:t>Учебников </a:t>
            </a:r>
            <a:r>
              <a:rPr lang="kk-KZ" sz="2000" dirty="0">
                <a:latin typeface="Century Gothic" panose="020B0502020202020204" pitchFamily="34" charset="0"/>
              </a:rPr>
              <a:t>- 73387 экз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kk-KZ" sz="2000" b="1" dirty="0">
                <a:latin typeface="Century Gothic" panose="020B0502020202020204" pitchFamily="34" charset="0"/>
              </a:rPr>
              <a:t>Художественной литературы</a:t>
            </a:r>
            <a:r>
              <a:rPr lang="kk-KZ" sz="2000" dirty="0">
                <a:latin typeface="Century Gothic" panose="020B0502020202020204" pitchFamily="34" charset="0"/>
              </a:rPr>
              <a:t>- 7518 экз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kk-KZ" sz="2000" b="1" dirty="0">
                <a:latin typeface="Century Gothic" panose="020B0502020202020204" pitchFamily="34" charset="0"/>
              </a:rPr>
              <a:t>Электронные книги </a:t>
            </a:r>
            <a:r>
              <a:rPr lang="kk-KZ" sz="2000" dirty="0">
                <a:latin typeface="Century Gothic" panose="020B0502020202020204" pitchFamily="34" charset="0"/>
              </a:rPr>
              <a:t>- 348 экз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kk-KZ" sz="2000" b="1" dirty="0">
                <a:latin typeface="Century Gothic" panose="020B0502020202020204" pitchFamily="34" charset="0"/>
              </a:rPr>
              <a:t>Методики </a:t>
            </a:r>
            <a:r>
              <a:rPr lang="kk-KZ" sz="2000" dirty="0">
                <a:latin typeface="Century Gothic" panose="020B0502020202020204" pitchFamily="34" charset="0"/>
              </a:rPr>
              <a:t>- 130 экз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kk-KZ" sz="2000" b="1" dirty="0">
                <a:latin typeface="Century Gothic" panose="020B0502020202020204" pitchFamily="34" charset="0"/>
              </a:rPr>
              <a:t>Читателей</a:t>
            </a:r>
            <a:r>
              <a:rPr lang="kk-KZ" sz="2000" dirty="0">
                <a:latin typeface="Century Gothic" panose="020B0502020202020204" pitchFamily="34" charset="0"/>
              </a:rPr>
              <a:t> - 2530 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kk-KZ" sz="2000" b="1" dirty="0">
                <a:latin typeface="Century Gothic" panose="020B0502020202020204" pitchFamily="34" charset="0"/>
              </a:rPr>
              <a:t>Посещений</a:t>
            </a:r>
            <a:r>
              <a:rPr lang="kk-KZ" sz="2000" dirty="0">
                <a:latin typeface="Century Gothic" panose="020B0502020202020204" pitchFamily="34" charset="0"/>
              </a:rPr>
              <a:t> - 8278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kk-KZ" sz="2000" b="1" dirty="0">
                <a:latin typeface="Century Gothic" panose="020B0502020202020204" pitchFamily="34" charset="0"/>
              </a:rPr>
              <a:t>Книговыдача-</a:t>
            </a:r>
            <a:r>
              <a:rPr lang="kk-KZ" sz="2000" dirty="0">
                <a:latin typeface="Century Gothic" panose="020B0502020202020204" pitchFamily="34" charset="0"/>
              </a:rPr>
              <a:t> 15536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CF96763-F2F7-4E4C-8E70-F90B840D1893}"/>
              </a:ext>
            </a:extLst>
          </p:cNvPr>
          <p:cNvSpPr/>
          <p:nvPr/>
        </p:nvSpPr>
        <p:spPr>
          <a:xfrm>
            <a:off x="229330" y="1284051"/>
            <a:ext cx="6871861" cy="1131266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800" b="1" dirty="0">
                <a:latin typeface="Century Gothic" panose="020B0502020202020204" pitchFamily="34" charset="0"/>
              </a:rPr>
              <a:t>Общий книжный фонд </a:t>
            </a:r>
            <a:r>
              <a:rPr lang="kk-KZ" sz="2800" dirty="0">
                <a:latin typeface="Century Gothic" panose="020B0502020202020204" pitchFamily="34" charset="0"/>
              </a:rPr>
              <a:t>- 81383 экз</a:t>
            </a:r>
            <a:endParaRPr lang="ru-RU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3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E28A4-90C1-40A1-8B62-99DAECF8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Предметные каб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50" y="334812"/>
            <a:ext cx="6483638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Пәндік кабинеттер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Прямоугольник: скругленные углы 6">
            <a:hlinkClick r:id="rId4" action="ppaction://hlinksldjump"/>
            <a:extLst>
              <a:ext uri="{FF2B5EF4-FFF2-40B4-BE49-F238E27FC236}">
                <a16:creationId xmlns:a16="http://schemas.microsoft.com/office/drawing/2014/main" id="{8B9096EC-3283-4BAD-B242-7F2D5D097235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Назад</a:t>
            </a:r>
            <a:endParaRPr lang="kk-KZ" dirty="0">
              <a:latin typeface="Century Gothic" panose="020B0502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F88CEA-CDD8-4398-9B83-18215EB56C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84" y="2174316"/>
            <a:ext cx="3111636" cy="2333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80FB1A-6B8A-48B6-B894-D467414E18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6" y="2231849"/>
            <a:ext cx="3111634" cy="2333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7419B01-D313-440D-B97F-D023405410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17" y="4682195"/>
            <a:ext cx="3033697" cy="227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Прямоугольник 11">
            <a:extLst>
              <a:ext uri="{FF2B5EF4-FFF2-40B4-BE49-F238E27FC236}">
                <a16:creationId xmlns:a16="http://schemas.microsoft.com/office/drawing/2014/main" id="{4F7372CD-06DE-4F77-92A3-CF4190425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47" y="1254564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en-US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IT </a:t>
            </a: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кабинеті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76F1E5-D05F-4877-A8CD-0BB64689B7C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06"/>
          <a:stretch/>
        </p:blipFill>
        <p:spPr>
          <a:xfrm>
            <a:off x="2817648" y="10800191"/>
            <a:ext cx="3364234" cy="227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Рисунок 1">
            <a:extLst>
              <a:ext uri="{FF2B5EF4-FFF2-40B4-BE49-F238E27FC236}">
                <a16:creationId xmlns:a16="http://schemas.microsoft.com/office/drawing/2014/main" id="{44ED9619-C7F9-462B-B21E-59E54D7BA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56926" r="35578" b="15072"/>
          <a:stretch/>
        </p:blipFill>
        <p:spPr bwMode="auto">
          <a:xfrm>
            <a:off x="344816" y="8408298"/>
            <a:ext cx="3111634" cy="2094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650DA5-79D3-428F-941F-C78A56B7F0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2" t="15876" r="33427" b="50356"/>
          <a:stretch/>
        </p:blipFill>
        <p:spPr bwMode="auto">
          <a:xfrm>
            <a:off x="5269183" y="8404906"/>
            <a:ext cx="3111635" cy="209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Прямоугольник 11">
            <a:extLst>
              <a:ext uri="{FF2B5EF4-FFF2-40B4-BE49-F238E27FC236}">
                <a16:creationId xmlns:a16="http://schemas.microsoft.com/office/drawing/2014/main" id="{C8CE4158-E7C7-470C-A777-E83C49095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46" y="7403598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Технология кабинеті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9" name="Прямоугольник: скругленные углы 9">
            <a:hlinkClick r:id="rId12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28440" y="14824953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Главная </a:t>
            </a:r>
            <a:r>
              <a:rPr lang="kk-KZ" dirty="0">
                <a:latin typeface="Century Gothic" panose="020B0502020202020204" pitchFamily="34" charset="0"/>
              </a:rPr>
              <a:t>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066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E28A4-90C1-40A1-8B62-99DAECF8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Предметные каб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50" y="334812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Предметные кабинеты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4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8B9096EC-3283-4BAD-B242-7F2D5D097235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F88CEA-CDD8-4398-9B83-18215EB56C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84" y="2174316"/>
            <a:ext cx="3111636" cy="2333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80FB1A-6B8A-48B6-B894-D467414E18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6" y="2231849"/>
            <a:ext cx="3111634" cy="2333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7419B01-D313-440D-B97F-D023405410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17" y="4682195"/>
            <a:ext cx="3033697" cy="227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Прямоугольник 11">
            <a:extLst>
              <a:ext uri="{FF2B5EF4-FFF2-40B4-BE49-F238E27FC236}">
                <a16:creationId xmlns:a16="http://schemas.microsoft.com/office/drawing/2014/main" id="{4F7372CD-06DE-4F77-92A3-CF4190425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47" y="1254564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en-US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IT </a:t>
            </a: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Кабинет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76F1E5-D05F-4877-A8CD-0BB64689B7C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06"/>
          <a:stretch/>
        </p:blipFill>
        <p:spPr>
          <a:xfrm>
            <a:off x="2817648" y="10800191"/>
            <a:ext cx="3364234" cy="2275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Рисунок 1">
            <a:extLst>
              <a:ext uri="{FF2B5EF4-FFF2-40B4-BE49-F238E27FC236}">
                <a16:creationId xmlns:a16="http://schemas.microsoft.com/office/drawing/2014/main" id="{44ED9619-C7F9-462B-B21E-59E54D7BA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t="56926" r="35578" b="15072"/>
          <a:stretch/>
        </p:blipFill>
        <p:spPr bwMode="auto">
          <a:xfrm>
            <a:off x="344816" y="8408298"/>
            <a:ext cx="3111634" cy="2094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650DA5-79D3-428F-941F-C78A56B7F00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2" t="15876" r="33427" b="50356"/>
          <a:stretch/>
        </p:blipFill>
        <p:spPr bwMode="auto">
          <a:xfrm>
            <a:off x="5269183" y="8404906"/>
            <a:ext cx="3111635" cy="209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Прямоугольник 11">
            <a:extLst>
              <a:ext uri="{FF2B5EF4-FFF2-40B4-BE49-F238E27FC236}">
                <a16:creationId xmlns:a16="http://schemas.microsoft.com/office/drawing/2014/main" id="{C8CE4158-E7C7-470C-A777-E83C49095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46" y="7403598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Кабинет технологии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4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"/>
            <a:ext cx="8999538" cy="16371888"/>
          </a:xfrm>
          <a:prstGeom prst="rect">
            <a:avLst/>
          </a:prstGeom>
        </p:spPr>
      </p:pic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B966AA28-6BAF-48F2-8770-4BD6F854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Столовая</a:t>
            </a:r>
            <a:endParaRPr lang="ru-RU" dirty="0"/>
          </a:p>
        </p:txBody>
      </p:sp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50" y="334812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Асхана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4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</a:t>
            </a:r>
            <a:r>
              <a:rPr lang="kk-KZ" dirty="0" smtClean="0">
                <a:latin typeface="Century Gothic" panose="020B0502020202020204" pitchFamily="34" charset="0"/>
              </a:rPr>
              <a:t>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</a:t>
            </a:r>
            <a:r>
              <a:rPr lang="kk-KZ" dirty="0" smtClean="0">
                <a:latin typeface="Century Gothic" panose="020B0502020202020204" pitchFamily="34" charset="0"/>
              </a:rPr>
              <a:t>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184B6573-9201-4EA6-9EAA-BB0D9DFACEE4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Назад</a:t>
            </a:r>
            <a:endParaRPr lang="kk-KZ" dirty="0">
              <a:latin typeface="Century Gothic" panose="020B0502020202020204" pitchFamily="34" charset="0"/>
            </a:endParaRP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A1E25D5-273D-413D-B630-88796D55D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63091"/>
              </p:ext>
            </p:extLst>
          </p:nvPr>
        </p:nvGraphicFramePr>
        <p:xfrm>
          <a:off x="4086032" y="1662828"/>
          <a:ext cx="4604149" cy="1258401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4818">
                  <a:extLst>
                    <a:ext uri="{9D8B030D-6E8A-4147-A177-3AD203B41FA5}">
                      <a16:colId xmlns:a16="http://schemas.microsoft.com/office/drawing/2014/main" val="44562373"/>
                    </a:ext>
                  </a:extLst>
                </a:gridCol>
                <a:gridCol w="2855354">
                  <a:extLst>
                    <a:ext uri="{9D8B030D-6E8A-4147-A177-3AD203B41FA5}">
                      <a16:colId xmlns:a16="http://schemas.microsoft.com/office/drawing/2014/main" val="3140702866"/>
                    </a:ext>
                  </a:extLst>
                </a:gridCol>
                <a:gridCol w="888708">
                  <a:extLst>
                    <a:ext uri="{9D8B030D-6E8A-4147-A177-3AD203B41FA5}">
                      <a16:colId xmlns:a16="http://schemas.microsoft.com/office/drawing/2014/main" val="2805148713"/>
                    </a:ext>
                  </a:extLst>
                </a:gridCol>
                <a:gridCol w="685269">
                  <a:extLst>
                    <a:ext uri="{9D8B030D-6E8A-4147-A177-3AD203B41FA5}">
                      <a16:colId xmlns:a16="http://schemas.microsoft.com/office/drawing/2014/main" val="925982206"/>
                    </a:ext>
                  </a:extLst>
                </a:gridCol>
              </a:tblGrid>
              <a:tr h="14276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Наименование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Выход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Цена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12664366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Завтрак: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55274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рисовая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65146443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манная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135057765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пшенная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96430769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кукурузная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73490966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ячневая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280732005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овсяная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78959183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Омлет классический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07617777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Блинчики сметана/джем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99179321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Оладьи сметана/джем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50539737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Яйцо варенное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80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65405782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Сырники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67210411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Салаты: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11620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"Здоровье"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4377458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Салат из капусты со свеклой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22493174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"Морковь с яблоком"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5916340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"Витаминный"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54249557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"Винегрет"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91144446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"Свекольный с яблоком"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79347851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"Фасоль с овощами"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74343044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"Ассорти овощное"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83960844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"Морковный"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02742244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"Морковь по-корейски"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04889401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"Осенний"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583649345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Свежие огурцы и помидоры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103543635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Первые блюда: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1184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Борщ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192404165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Гороховый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18552251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Рассольник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84504406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Рисовый суп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67277408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Лапша по-домашнему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56039606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Щи из свежей капусты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35382805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Свекольный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90801596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Пельмени, вареники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752296891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Вторые блюда: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21532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Орама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86404964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Голубцы с мясом и рисом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80318966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Гуляш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50/50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7968608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Мясо "по-французски"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42658327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Курица "по-тайски"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14283496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Жаркое "по-домашнему"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37538823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Манты "любительские"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60/1 шт.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180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96520811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Лагман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30/200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06300558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Плов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50/200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43863999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Котлеты/Биточки/Шницель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944521719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Куринное бедро/запеченное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67505828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Рыба жареная/Минтай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27423821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Курочка с овощами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67428532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Тефтели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43144768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Вареники с картофелем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14497705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Капуста тушеная с мясом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30/150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894825829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Пельмени отварные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62234110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Перец фаршированный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108/50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7764115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Бризоль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3534296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Зразы рубленные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16613027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Отбивная из курицы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9705595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Чахохбили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360205330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Гарниры: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001679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Макароны отварные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89546006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Пюре картофельное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41560137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Гречка отварная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88350300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Спагетти отварные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32305922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Рис отварной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8710898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Капуста тушеная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037216851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Напитки: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1177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Чай с молоком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54376691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Чай черный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80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30973501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Кафе 3в1/ Чай 3в1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6339438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Компот из суфофруктов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56221708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Кисель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43389404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Каркаде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100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074935734"/>
                  </a:ext>
                </a:extLst>
              </a:tr>
            </a:tbl>
          </a:graphicData>
        </a:graphic>
      </p:graphicFrame>
      <p:pic>
        <p:nvPicPr>
          <p:cNvPr id="13" name="Рисунок 12" descr="C:\Users\Жанна Аманаевна\Desktop\АСХАНА ТЕКСЕРІСІ 19.01.2024\10.jpe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7" y="1356565"/>
            <a:ext cx="3435177" cy="2431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Рисунок 15" descr="C:\Users\Жанна Аманаевна\Desktop\АСХАНА ТЕКСЕРІСІ 19.01.2024\7.jpe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4" y="4006635"/>
            <a:ext cx="3673316" cy="22622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Рисунок 17" descr="C:\Users\Жанна Аманаевна\Desktop\АСХАНА ТЕКСЕРІСІ 19.01.2024\3.jpe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7" y="6441598"/>
            <a:ext cx="2838875" cy="29806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Рисунок 18" descr="C:\Users\Жанна Аманаевна\Desktop\АСХАНА ТЕКСЕРІСІ 19.01.2024\6.jpe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9" y="9640735"/>
            <a:ext cx="3608655" cy="2209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Прямоугольник: скругленные углы 9">
            <a:hlinkClick r:id="rId10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609925" y="12068982"/>
            <a:ext cx="2926481" cy="1043680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dirty="0" smtClean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2025-2026 </a:t>
            </a:r>
            <a:r>
              <a:rPr lang="ru-RU" altLang="ru-RU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оқу</a:t>
            </a:r>
            <a:r>
              <a:rPr lang="ru-RU" altLang="ru-RU" dirty="0" smtClean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жылы</a:t>
            </a: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перспективалық</a:t>
            </a: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тарату</a:t>
            </a: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ас </a:t>
            </a:r>
            <a:r>
              <a:rPr lang="ru-RU" altLang="ru-RU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мәзір</a:t>
            </a:r>
            <a:r>
              <a:rPr lang="kk-KZ" altLang="ru-RU" dirty="0" smtClean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і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: скругленные углы 9">
            <a:hlinkClick r:id="rId11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609925" y="13331109"/>
            <a:ext cx="2926481" cy="115588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dirty="0" smtClean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2025-2026 </a:t>
            </a:r>
            <a:r>
              <a:rPr lang="ru-RU" altLang="ru-RU" dirty="0" err="1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оқу</a:t>
            </a: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жылында</a:t>
            </a: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тегін</a:t>
            </a: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тамақтандыру</a:t>
            </a: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туралы</a:t>
            </a: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dirty="0" err="1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бұйрық</a:t>
            </a:r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: скругленные углы 6">
            <a:hlinkClick r:id="rId12" action="ppaction://hlinksldjump"/>
            <a:extLst>
              <a:ext uri="{FF2B5EF4-FFF2-40B4-BE49-F238E27FC236}">
                <a16:creationId xmlns:a16="http://schemas.microsoft.com/office/drawing/2014/main" id="{184B6573-9201-4EA6-9EAA-BB0D9DFACEE4}"/>
              </a:ext>
            </a:extLst>
          </p:cNvPr>
          <p:cNvSpPr/>
          <p:nvPr/>
        </p:nvSpPr>
        <p:spPr>
          <a:xfrm>
            <a:off x="6548164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kk-KZ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58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"/>
            <a:ext cx="8999538" cy="16371888"/>
          </a:xfrm>
          <a:prstGeom prst="rect">
            <a:avLst/>
          </a:prstGeom>
        </p:spPr>
      </p:pic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B966AA28-6BAF-48F2-8770-4BD6F854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Столовая</a:t>
            </a:r>
            <a:endParaRPr lang="ru-RU" dirty="0"/>
          </a:p>
        </p:txBody>
      </p:sp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50" y="334812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Столовая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4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Главная </a:t>
            </a:r>
            <a:r>
              <a:rPr lang="kk-KZ" dirty="0">
                <a:latin typeface="Century Gothic" panose="020B0502020202020204" pitchFamily="34" charset="0"/>
              </a:rPr>
              <a:t>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184B6573-9201-4EA6-9EAA-BB0D9DFACEE4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1A1E25D5-273D-413D-B630-88796D55D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63091"/>
              </p:ext>
            </p:extLst>
          </p:nvPr>
        </p:nvGraphicFramePr>
        <p:xfrm>
          <a:off x="4086032" y="1662828"/>
          <a:ext cx="4604149" cy="1258401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4818">
                  <a:extLst>
                    <a:ext uri="{9D8B030D-6E8A-4147-A177-3AD203B41FA5}">
                      <a16:colId xmlns:a16="http://schemas.microsoft.com/office/drawing/2014/main" val="44562373"/>
                    </a:ext>
                  </a:extLst>
                </a:gridCol>
                <a:gridCol w="2855354">
                  <a:extLst>
                    <a:ext uri="{9D8B030D-6E8A-4147-A177-3AD203B41FA5}">
                      <a16:colId xmlns:a16="http://schemas.microsoft.com/office/drawing/2014/main" val="3140702866"/>
                    </a:ext>
                  </a:extLst>
                </a:gridCol>
                <a:gridCol w="888708">
                  <a:extLst>
                    <a:ext uri="{9D8B030D-6E8A-4147-A177-3AD203B41FA5}">
                      <a16:colId xmlns:a16="http://schemas.microsoft.com/office/drawing/2014/main" val="2805148713"/>
                    </a:ext>
                  </a:extLst>
                </a:gridCol>
                <a:gridCol w="685269">
                  <a:extLst>
                    <a:ext uri="{9D8B030D-6E8A-4147-A177-3AD203B41FA5}">
                      <a16:colId xmlns:a16="http://schemas.microsoft.com/office/drawing/2014/main" val="925982206"/>
                    </a:ext>
                  </a:extLst>
                </a:gridCol>
              </a:tblGrid>
              <a:tr h="14276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Наименование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Выход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Цена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12664366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Завтрак: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55274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рисовая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65146443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манная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135057765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пшенная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96430769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кукурузная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73490966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ячневая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280732005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Молочная овсяная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78959183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Омлет классический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07617777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Блинчики сметана/джем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99179321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Оладьи сметана/джем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50539737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Яйцо варенное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80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65405782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Сырники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67210411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Салаты: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11620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"Здоровье"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4377458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Салат из капусты со свеклой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22493174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"Морковь с яблоком"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5916340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"Витаминный"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54249557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"Винегрет"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91144446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"Свекольный с яблоком"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79347851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"Фасоль с овощами"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74343044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"Ассорти овощное"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83960844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"Морковный"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02742244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"Морковь по-корейски"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04889401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"Осенний"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583649345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Свежие огурцы и помидоры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103543635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Первые блюда: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41184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Борщ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192404165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Гороховый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18552251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Рассольник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84504406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Рисовый суп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67277408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Лапша по-домашнему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56039606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Щи из свежей капусты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35382805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Свекольный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90801596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Пельмени, вареники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752296891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Вторые блюда: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21532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Орама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86404964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Голубцы с мясом и рисом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80318966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Гуляш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50/50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7968608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Мясо "по-французски"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42658327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Курица "по-тайски"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14283496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Жаркое "по-домашнему"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37538823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Манты "любительские"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60/1 шт.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180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96520811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Лагман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30/200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06300558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Плов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50/200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43863999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Котлеты/Биточки/Шницель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944521719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Куринное бедро/запеченное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67505828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Рыба жареная/Минтай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27423821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Курочка с овощами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67428532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Тефтели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60/50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43144768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Вареники с картофелем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14497705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Капуста тушеная с мясом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30/150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894825829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Пельмени отварные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200/100/10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62234110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Перец фаршированный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108/50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27764115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Бризоль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435342968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Зразы рубленные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75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16613027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Отбивная из курицы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97055950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Чахохбили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0,150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360205330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Гарниры: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001679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Макароны отварные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895460064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Пюре картофельное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415601377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Гречка отварная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88350300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Спагетти отварные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32305922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Рис отварной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8710898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Капуста тушеная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037216851"/>
                  </a:ext>
                </a:extLst>
              </a:tr>
              <a:tr h="1427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Напитки: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1177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Чай с молоком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54376691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Чай черный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80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30973501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Кафе 3в1/ Чай 3в1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120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63394382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Компот из суфофруктов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156221708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Кисель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3433894041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Каркаде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200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100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38" marR="7138" marT="7138" marB="0" anchor="b"/>
                </a:tc>
                <a:extLst>
                  <a:ext uri="{0D108BD9-81ED-4DB2-BD59-A6C34878D82A}">
                    <a16:rowId xmlns:a16="http://schemas.microsoft.com/office/drawing/2014/main" val="2074935734"/>
                  </a:ext>
                </a:extLst>
              </a:tr>
            </a:tbl>
          </a:graphicData>
        </a:graphic>
      </p:graphicFrame>
      <p:pic>
        <p:nvPicPr>
          <p:cNvPr id="13" name="Рисунок 12" descr="C:\Users\Жанна Аманаевна\Desktop\АСХАНА ТЕКСЕРІСІ 19.01.2024\10.jpe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6" y="1356565"/>
            <a:ext cx="3435177" cy="2431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Рисунок 15" descr="C:\Users\Жанна Аманаевна\Desktop\АСХАНА ТЕКСЕРІСІ 19.01.2024\7.jpe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4" y="4006635"/>
            <a:ext cx="3673316" cy="22622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Рисунок 17" descr="C:\Users\Жанна Аманаевна\Desktop\АСХАНА ТЕКСЕРІСІ 19.01.2024\3.jpe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7" y="6441598"/>
            <a:ext cx="2838875" cy="29806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Рисунок 18" descr="C:\Users\Жанна Аманаевна\Desktop\АСХАНА ТЕКСЕРІСІ 19.01.2024\6.jpe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9" y="9640735"/>
            <a:ext cx="3608655" cy="2209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0" name="Прямоугольник: скругленные углы 9">
            <a:hlinkClick r:id="rId10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609925" y="12068982"/>
            <a:ext cx="2926481" cy="1043680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Перспективное раздаточное меню на 2025-2026 учебный год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1" name="Прямоугольник: скругленные углы 9">
            <a:hlinkClick r:id="rId11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609925" y="13331109"/>
            <a:ext cx="2926481" cy="115588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dirty="0">
                <a:solidFill>
                  <a:schemeClr val="bg1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Приказ о бесплатном питании в 2025-2026 учебном году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: скругленные углы 6">
            <a:hlinkClick r:id="rId12" action="ppaction://hlinksldjump"/>
            <a:extLst>
              <a:ext uri="{FF2B5EF4-FFF2-40B4-BE49-F238E27FC236}">
                <a16:creationId xmlns:a16="http://schemas.microsoft.com/office/drawing/2014/main" id="{184B6573-9201-4EA6-9EAA-BB0D9DFACEE4}"/>
              </a:ext>
            </a:extLst>
          </p:cNvPr>
          <p:cNvSpPr/>
          <p:nvPr/>
        </p:nvSpPr>
        <p:spPr>
          <a:xfrm>
            <a:off x="6548164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41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4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"/>
            <a:ext cx="8999538" cy="16371888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860"/>
            <a:ext cx="8999538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Асхана/Столовая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4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Главная </a:t>
            </a:r>
            <a:r>
              <a:rPr lang="kk-KZ" dirty="0">
                <a:latin typeface="Century Gothic" panose="020B0502020202020204" pitchFamily="34" charset="0"/>
              </a:rPr>
              <a:t>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184B6573-9201-4EA6-9EAA-BB0D9DFACEE4}"/>
              </a:ext>
            </a:extLst>
          </p:cNvPr>
          <p:cNvSpPr/>
          <p:nvPr/>
        </p:nvSpPr>
        <p:spPr>
          <a:xfrm>
            <a:off x="497655" y="14824953"/>
            <a:ext cx="1953714" cy="505771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Артқа</a:t>
            </a:r>
            <a:endParaRPr lang="kk-KZ" dirty="0">
              <a:latin typeface="Century Gothic" panose="020B0502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177" y="7928898"/>
            <a:ext cx="4838166" cy="3224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1" y="4545693"/>
            <a:ext cx="4435436" cy="2955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83" y="1298395"/>
            <a:ext cx="4532360" cy="3020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51" y="11482472"/>
            <a:ext cx="4532360" cy="3020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Прямоугольник: скругленные углы 6">
            <a:hlinkClick r:id="rId10" action="ppaction://hlinksldjump"/>
            <a:extLst>
              <a:ext uri="{FF2B5EF4-FFF2-40B4-BE49-F238E27FC236}">
                <a16:creationId xmlns:a16="http://schemas.microsoft.com/office/drawing/2014/main" id="{184B6573-9201-4EA6-9EAA-BB0D9DFACEE4}"/>
              </a:ext>
            </a:extLst>
          </p:cNvPr>
          <p:cNvSpPr/>
          <p:nvPr/>
        </p:nvSpPr>
        <p:spPr>
          <a:xfrm>
            <a:off x="497655" y="15589187"/>
            <a:ext cx="1953714" cy="505771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4036682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4553" y="208674"/>
            <a:ext cx="8599252" cy="2305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ru-RU" altLang="ru-RU" sz="32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2025-2026 </a:t>
            </a:r>
            <a:r>
              <a:rPr lang="ru-RU" altLang="ru-RU" sz="32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оқу</a:t>
            </a:r>
            <a:r>
              <a:rPr lang="ru-RU" altLang="ru-RU" sz="32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sz="32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жылы</a:t>
            </a:r>
            <a:r>
              <a:rPr lang="ru-RU" altLang="ru-RU" sz="32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sz="32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перспективалық</a:t>
            </a:r>
            <a:r>
              <a:rPr lang="ru-RU" altLang="ru-RU" sz="32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sz="32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тарату</a:t>
            </a:r>
            <a:r>
              <a:rPr lang="ru-RU" altLang="ru-RU" sz="32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ас </a:t>
            </a:r>
            <a:r>
              <a:rPr lang="ru-RU" altLang="ru-RU" sz="32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мәзір</a:t>
            </a:r>
            <a:r>
              <a:rPr lang="kk-KZ" altLang="ru-RU" sz="32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і</a:t>
            </a:r>
            <a:br>
              <a:rPr lang="kk-KZ" altLang="ru-RU" sz="32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</a:br>
            <a:r>
              <a:rPr lang="ru-RU" altLang="ru-RU" sz="32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Перспективное раздаточное меню на 2025-2026 учебный </a:t>
            </a:r>
            <a:r>
              <a:rPr lang="ru-RU" altLang="ru-RU" sz="32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год</a:t>
            </a:r>
            <a:endParaRPr lang="ru-RU" altLang="ru-RU" sz="3200" b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" t="7880" r="2903" b="4980"/>
          <a:stretch/>
        </p:blipFill>
        <p:spPr>
          <a:xfrm rot="16200000">
            <a:off x="2127441" y="1042767"/>
            <a:ext cx="4773642" cy="75807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5" t="8957" r="3015" b="7331"/>
          <a:stretch/>
        </p:blipFill>
        <p:spPr>
          <a:xfrm rot="16200000">
            <a:off x="2742612" y="5201238"/>
            <a:ext cx="3543301" cy="75807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3" t="10575" r="2425" b="6470"/>
          <a:stretch/>
        </p:blipFill>
        <p:spPr>
          <a:xfrm rot="16200000">
            <a:off x="2542585" y="8944563"/>
            <a:ext cx="3943352" cy="7580719"/>
          </a:xfrm>
          <a:prstGeom prst="rect">
            <a:avLst/>
          </a:prstGeom>
        </p:spPr>
      </p:pic>
      <p:sp>
        <p:nvSpPr>
          <p:cNvPr id="11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2826976" y="15118600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Главная </a:t>
            </a:r>
            <a:r>
              <a:rPr lang="kk-KZ" dirty="0">
                <a:latin typeface="Century Gothic" panose="020B0502020202020204" pitchFamily="34" charset="0"/>
              </a:rPr>
              <a:t>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6">
            <a:hlinkClick r:id="rId6" action="ppaction://hlinksldjump"/>
            <a:extLst>
              <a:ext uri="{FF2B5EF4-FFF2-40B4-BE49-F238E27FC236}">
                <a16:creationId xmlns:a16="http://schemas.microsoft.com/office/drawing/2014/main" id="{8B9096EC-3283-4BAD-B242-7F2D5D097235}"/>
              </a:ext>
            </a:extLst>
          </p:cNvPr>
          <p:cNvSpPr/>
          <p:nvPr/>
        </p:nvSpPr>
        <p:spPr>
          <a:xfrm>
            <a:off x="6350906" y="15108438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Далее</a:t>
            </a:r>
          </a:p>
        </p:txBody>
      </p:sp>
      <p:sp>
        <p:nvSpPr>
          <p:cNvPr id="9" name="Прямоугольник: скругленные углы 10">
            <a:hlinkClick r:id="rId7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542518" y="14995123"/>
            <a:ext cx="1953714" cy="3816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Артқа</a:t>
            </a:r>
            <a:endParaRPr lang="kk-KZ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: скругленные углы 10">
            <a:hlinkClick r:id="rId8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542518" y="15573519"/>
            <a:ext cx="1953714" cy="3816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Назад</a:t>
            </a:r>
            <a:endParaRPr lang="kk-KZ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0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8" t="12089" r="9324" b="5903"/>
          <a:stretch/>
        </p:blipFill>
        <p:spPr>
          <a:xfrm rot="16200000">
            <a:off x="2006808" y="-641962"/>
            <a:ext cx="5036771" cy="82486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8" t="11095" r="5730" b="6518"/>
          <a:stretch/>
        </p:blipFill>
        <p:spPr>
          <a:xfrm rot="16200000">
            <a:off x="2225883" y="4156684"/>
            <a:ext cx="4598620" cy="8286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6" t="16256" r="14407" b="7229"/>
          <a:stretch/>
        </p:blipFill>
        <p:spPr>
          <a:xfrm rot="16200000">
            <a:off x="2309656" y="8690583"/>
            <a:ext cx="4469179" cy="8286753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8B9096EC-3283-4BAD-B242-7F2D5D097235}"/>
              </a:ext>
            </a:extLst>
          </p:cNvPr>
          <p:cNvSpPr/>
          <p:nvPr/>
        </p:nvSpPr>
        <p:spPr>
          <a:xfrm>
            <a:off x="400867" y="15197990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9">
            <a:hlinkClick r:id="rId6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61951" y="152178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Главная </a:t>
            </a:r>
            <a:r>
              <a:rPr lang="kk-KZ" dirty="0">
                <a:latin typeface="Century Gothic" panose="020B0502020202020204" pitchFamily="34" charset="0"/>
              </a:rPr>
              <a:t>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5565" y="121679"/>
            <a:ext cx="8599252" cy="76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ru-RU" altLang="ru-RU" sz="2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2025-2026 </a:t>
            </a:r>
            <a:r>
              <a:rPr lang="ru-RU" altLang="ru-RU" sz="20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оқу</a:t>
            </a:r>
            <a:r>
              <a:rPr lang="ru-RU" altLang="ru-RU" sz="2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жылы</a:t>
            </a:r>
            <a:r>
              <a:rPr lang="ru-RU" altLang="ru-RU" sz="2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перспективалық</a:t>
            </a:r>
            <a:r>
              <a:rPr lang="ru-RU" altLang="ru-RU" sz="2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тарату</a:t>
            </a:r>
            <a:r>
              <a:rPr lang="ru-RU" altLang="ru-RU" sz="2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ас </a:t>
            </a:r>
            <a:r>
              <a:rPr lang="ru-RU" altLang="ru-RU" sz="2000" b="1" dirty="0" err="1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мәзір</a:t>
            </a:r>
            <a:r>
              <a:rPr lang="kk-KZ" altLang="ru-RU" sz="2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і</a:t>
            </a:r>
            <a:br>
              <a:rPr lang="kk-KZ" altLang="ru-RU" sz="2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</a:br>
            <a:r>
              <a:rPr lang="ru-RU" altLang="ru-RU" sz="2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Перспективное раздаточное меню на 2025-2026 учебный </a:t>
            </a:r>
            <a:r>
              <a:rPr lang="ru-RU" altLang="ru-RU" sz="2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год</a:t>
            </a:r>
            <a:endParaRPr lang="ru-RU" altLang="ru-RU" sz="2000" b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: скругленные углы 6">
            <a:hlinkClick r:id="rId7" action="ppaction://hlinksldjump"/>
            <a:extLst>
              <a:ext uri="{FF2B5EF4-FFF2-40B4-BE49-F238E27FC236}">
                <a16:creationId xmlns:a16="http://schemas.microsoft.com/office/drawing/2014/main" id="{8B9096EC-3283-4BAD-B242-7F2D5D097235}"/>
              </a:ext>
            </a:extLst>
          </p:cNvPr>
          <p:cNvSpPr/>
          <p:nvPr/>
        </p:nvSpPr>
        <p:spPr>
          <a:xfrm>
            <a:off x="6350906" y="1520571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Далее</a:t>
            </a:r>
          </a:p>
        </p:txBody>
      </p:sp>
    </p:spTree>
    <p:extLst>
      <p:ext uri="{BB962C8B-B14F-4D97-AF65-F5344CB8AC3E}">
        <p14:creationId xmlns:p14="http://schemas.microsoft.com/office/powerpoint/2010/main" val="18404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4" t="14362" r="8676" b="7797"/>
          <a:stretch/>
        </p:blipFill>
        <p:spPr>
          <a:xfrm rot="16200000">
            <a:off x="1147576" y="-33527"/>
            <a:ext cx="6643170" cy="8435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3037" r="9198" b="6471"/>
          <a:stretch/>
        </p:blipFill>
        <p:spPr>
          <a:xfrm rot="16200000">
            <a:off x="983010" y="6774208"/>
            <a:ext cx="6972301" cy="8435276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hlinkClick r:id="rId4" action="ppaction://hlinksldjump"/>
            <a:extLst>
              <a:ext uri="{FF2B5EF4-FFF2-40B4-BE49-F238E27FC236}">
                <a16:creationId xmlns:a16="http://schemas.microsoft.com/office/drawing/2014/main" id="{8B9096EC-3283-4BAD-B242-7F2D5D097235}"/>
              </a:ext>
            </a:extLst>
          </p:cNvPr>
          <p:cNvSpPr/>
          <p:nvPr/>
        </p:nvSpPr>
        <p:spPr>
          <a:xfrm>
            <a:off x="400867" y="15100715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8" y="1491177"/>
            <a:ext cx="7762101" cy="12891573"/>
          </a:xfrm>
          <a:prstGeom prst="rect">
            <a:avLst/>
          </a:prstGeom>
        </p:spPr>
      </p:pic>
      <p:sp>
        <p:nvSpPr>
          <p:cNvPr id="6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207977" y="14931290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Главная </a:t>
            </a:r>
            <a:r>
              <a:rPr lang="kk-KZ" dirty="0">
                <a:latin typeface="Century Gothic" panose="020B0502020202020204" pitchFamily="34" charset="0"/>
              </a:rPr>
              <a:t>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4" action="ppaction://hlinksldjump"/>
            <a:extLst>
              <a:ext uri="{FF2B5EF4-FFF2-40B4-BE49-F238E27FC236}">
                <a16:creationId xmlns:a16="http://schemas.microsoft.com/office/drawing/2014/main" id="{8B9096EC-3283-4BAD-B242-7F2D5D097235}"/>
              </a:ext>
            </a:extLst>
          </p:cNvPr>
          <p:cNvSpPr/>
          <p:nvPr/>
        </p:nvSpPr>
        <p:spPr>
          <a:xfrm>
            <a:off x="6598553" y="14931290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Далее</a:t>
            </a:r>
          </a:p>
        </p:txBody>
      </p:sp>
      <p:sp>
        <p:nvSpPr>
          <p:cNvPr id="8" name="Прямоугольник: скругленные углы 10">
            <a:hlinkClick r:id="rId5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685391" y="14925596"/>
            <a:ext cx="1953714" cy="3816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Артқа</a:t>
            </a:r>
            <a:endParaRPr lang="kk-KZ" dirty="0"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10">
            <a:hlinkClick r:id="rId6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685391" y="15462332"/>
            <a:ext cx="1953714" cy="3816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Назад</a:t>
            </a:r>
            <a:endParaRPr lang="kk-KZ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1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CAB09-FBCE-47EE-953D-05D140EB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школе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592877"/>
            <a:ext cx="6013450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О школе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: скругленные углы 15">
            <a:hlinkClick r:id="rId4" action="ppaction://hlinksldjump"/>
            <a:extLst>
              <a:ext uri="{FF2B5EF4-FFF2-40B4-BE49-F238E27FC236}">
                <a16:creationId xmlns:a16="http://schemas.microsoft.com/office/drawing/2014/main" id="{A595DC01-C8FD-4E5E-B8B1-A67125AE68AF}"/>
              </a:ext>
            </a:extLst>
          </p:cNvPr>
          <p:cNvSpPr/>
          <p:nvPr/>
        </p:nvSpPr>
        <p:spPr>
          <a:xfrm>
            <a:off x="2573689" y="2417621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Паспорт школы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: скругленные углы 16">
            <a:hlinkClick r:id="rId5" action="ppaction://hlinksldjump"/>
            <a:extLst>
              <a:ext uri="{FF2B5EF4-FFF2-40B4-BE49-F238E27FC236}">
                <a16:creationId xmlns:a16="http://schemas.microsoft.com/office/drawing/2014/main" id="{D4F84CE2-A59F-475F-B425-3E4FB0E20010}"/>
              </a:ext>
            </a:extLst>
          </p:cNvPr>
          <p:cNvSpPr/>
          <p:nvPr/>
        </p:nvSpPr>
        <p:spPr>
          <a:xfrm>
            <a:off x="2573688" y="4263513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Цифровизация и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Безопасность</a:t>
            </a:r>
          </a:p>
        </p:txBody>
      </p:sp>
      <p:sp>
        <p:nvSpPr>
          <p:cNvPr id="18" name="Прямоугольник: скругленные углы 17">
            <a:hlinkClick r:id="rId6" action="ppaction://hlinksldjump"/>
            <a:extLst>
              <a:ext uri="{FF2B5EF4-FFF2-40B4-BE49-F238E27FC236}">
                <a16:creationId xmlns:a16="http://schemas.microsoft.com/office/drawing/2014/main" id="{88DDC3AD-2B79-480A-B22C-104207871410}"/>
              </a:ext>
            </a:extLst>
          </p:cNvPr>
          <p:cNvSpPr/>
          <p:nvPr/>
        </p:nvSpPr>
        <p:spPr>
          <a:xfrm>
            <a:off x="2573687" y="6130074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Школьный парламент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8" y="355251"/>
            <a:ext cx="7915682" cy="95126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76"/>
          <a:stretch/>
        </p:blipFill>
        <p:spPr>
          <a:xfrm>
            <a:off x="618718" y="9867900"/>
            <a:ext cx="7915681" cy="5086350"/>
          </a:xfrm>
          <a:prstGeom prst="rect">
            <a:avLst/>
          </a:prstGeom>
        </p:spPr>
      </p:pic>
      <p:sp>
        <p:nvSpPr>
          <p:cNvPr id="5" name="Прямоугольник: скругленные углы 6">
            <a:hlinkClick r:id="rId4" action="ppaction://hlinksldjump"/>
            <a:extLst>
              <a:ext uri="{FF2B5EF4-FFF2-40B4-BE49-F238E27FC236}">
                <a16:creationId xmlns:a16="http://schemas.microsoft.com/office/drawing/2014/main" id="{8B9096EC-3283-4BAD-B242-7F2D5D097235}"/>
              </a:ext>
            </a:extLst>
          </p:cNvPr>
          <p:cNvSpPr/>
          <p:nvPr/>
        </p:nvSpPr>
        <p:spPr>
          <a:xfrm>
            <a:off x="618717" y="15095048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341327" y="15095048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Главная </a:t>
            </a:r>
            <a:r>
              <a:rPr lang="kk-KZ" dirty="0">
                <a:latin typeface="Century Gothic" panose="020B0502020202020204" pitchFamily="34" charset="0"/>
              </a:rPr>
              <a:t>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64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6E1EC-1EB0-41DC-9D18-049190EB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Психолого-пед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C8B0F9AE-51C3-4B04-B9A6-3BE07527D5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78" y="9768438"/>
            <a:ext cx="5743575" cy="3943350"/>
          </a:xfr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42" y="526716"/>
            <a:ext cx="741084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k-KZ" sz="4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Психологиялық-педагогикалық сүйемелдеу</a:t>
            </a:r>
            <a:endParaRPr lang="ru-RU" sz="4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hlinkClick r:id="rId4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24BEB7A7-4F29-46C5-B26F-9B0BFE86DA4F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1BF71F0-B983-4D19-B49C-86440A91324D}"/>
              </a:ext>
            </a:extLst>
          </p:cNvPr>
          <p:cNvSpPr/>
          <p:nvPr/>
        </p:nvSpPr>
        <p:spPr>
          <a:xfrm>
            <a:off x="709282" y="4317449"/>
            <a:ext cx="4819058" cy="78957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>
                <a:latin typeface="Century Gothic" panose="020B0502020202020204" pitchFamily="34" charset="0"/>
              </a:rPr>
              <a:t>Кулманова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Айгерим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 smtClean="0">
                <a:latin typeface="Century Gothic" panose="020B0502020202020204" pitchFamily="34" charset="0"/>
              </a:rPr>
              <a:t>Копжасаровна</a:t>
            </a:r>
            <a:endParaRPr lang="ru-RU" b="1" dirty="0" smtClean="0">
              <a:latin typeface="Century Gothic" panose="020B0502020202020204" pitchFamily="34" charset="0"/>
            </a:endParaRP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Әлеуметтік педагог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39E59BE-17C5-4EF3-92CC-E96148CC5091}"/>
              </a:ext>
            </a:extLst>
          </p:cNvPr>
          <p:cNvSpPr/>
          <p:nvPr/>
        </p:nvSpPr>
        <p:spPr>
          <a:xfrm>
            <a:off x="5877947" y="4317449"/>
            <a:ext cx="2727172" cy="78957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+7 </a:t>
            </a:r>
            <a:r>
              <a:rPr lang="ru-RU" dirty="0" smtClean="0">
                <a:latin typeface="Century Gothic" panose="020B0502020202020204" pitchFamily="34" charset="0"/>
              </a:rPr>
              <a:t>705 839 7620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B0B9EC2-0E7D-4690-831D-5D0D819A7B42}"/>
              </a:ext>
            </a:extLst>
          </p:cNvPr>
          <p:cNvSpPr/>
          <p:nvPr/>
        </p:nvSpPr>
        <p:spPr>
          <a:xfrm>
            <a:off x="709282" y="6655707"/>
            <a:ext cx="4819058" cy="901700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>
                <a:latin typeface="Century Gothic" panose="020B0502020202020204" pitchFamily="34" charset="0"/>
              </a:rPr>
              <a:t>Кадирбекова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Жания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 smtClean="0">
                <a:latin typeface="Century Gothic" panose="020B0502020202020204" pitchFamily="34" charset="0"/>
              </a:rPr>
              <a:t>Сериковна</a:t>
            </a:r>
            <a:endParaRPr lang="ru-RU" b="1" dirty="0" smtClean="0">
              <a:latin typeface="Century Gothic" panose="020B0502020202020204" pitchFamily="34" charset="0"/>
            </a:endParaRPr>
          </a:p>
          <a:p>
            <a:pPr algn="ctr"/>
            <a:r>
              <a:rPr lang="ru-RU" b="1" dirty="0" err="1">
                <a:latin typeface="Century Gothic" panose="020B0502020202020204" pitchFamily="34" charset="0"/>
              </a:rPr>
              <a:t>Қарабалаева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Заура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Құралбайқызы</a:t>
            </a:r>
            <a:endParaRPr lang="ru-RU" b="1" dirty="0" smtClean="0">
              <a:latin typeface="Century Gothic" panose="020B0502020202020204" pitchFamily="34" charset="0"/>
            </a:endParaRP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Психологтар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47A0866-FA5F-4632-AAEB-C2A24F00D896}"/>
              </a:ext>
            </a:extLst>
          </p:cNvPr>
          <p:cNvSpPr/>
          <p:nvPr/>
        </p:nvSpPr>
        <p:spPr>
          <a:xfrm>
            <a:off x="5877947" y="6661908"/>
            <a:ext cx="2727172" cy="901700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+7 </a:t>
            </a:r>
            <a:r>
              <a:rPr lang="ru-RU" dirty="0" smtClean="0">
                <a:latin typeface="Century Gothic" panose="020B0502020202020204" pitchFamily="34" charset="0"/>
              </a:rPr>
              <a:t>701 231 4797</a:t>
            </a:r>
          </a:p>
          <a:p>
            <a:pPr algn="ctr"/>
            <a:r>
              <a:rPr lang="ru-RU" smtClean="0">
                <a:latin typeface="Century Gothic" panose="020B0502020202020204" pitchFamily="34" charset="0"/>
              </a:rPr>
              <a:t>+7 702 929 78 28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6E1EC-1EB0-41DC-9D18-049190EB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Психолого-пед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C8B0F9AE-51C3-4B04-B9A6-3BE07527D5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78" y="9768438"/>
            <a:ext cx="5743575" cy="3943350"/>
          </a:xfr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42" y="526716"/>
            <a:ext cx="741084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k-KZ" sz="4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Психолого-педагогическое сопровождение</a:t>
            </a:r>
            <a:endParaRPr lang="ru-RU" sz="4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hlinkClick r:id="rId4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24BEB7A7-4F29-46C5-B26F-9B0BFE86DA4F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1BF71F0-B983-4D19-B49C-86440A91324D}"/>
              </a:ext>
            </a:extLst>
          </p:cNvPr>
          <p:cNvSpPr/>
          <p:nvPr/>
        </p:nvSpPr>
        <p:spPr>
          <a:xfrm>
            <a:off x="709282" y="4317449"/>
            <a:ext cx="4819058" cy="901700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>
                <a:latin typeface="Century Gothic" panose="020B0502020202020204" pitchFamily="34" charset="0"/>
              </a:rPr>
              <a:t>Кулманова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Айгерим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 smtClean="0">
                <a:latin typeface="Century Gothic" panose="020B0502020202020204" pitchFamily="34" charset="0"/>
              </a:rPr>
              <a:t>Копжасаровна</a:t>
            </a:r>
            <a:endParaRPr lang="ru-RU" b="1" dirty="0" smtClean="0">
              <a:latin typeface="Century Gothic" panose="020B0502020202020204" pitchFamily="34" charset="0"/>
            </a:endParaRP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С</a:t>
            </a:r>
            <a:r>
              <a:rPr lang="ru-RU" dirty="0" err="1" smtClean="0">
                <a:latin typeface="Century Gothic" panose="020B0502020202020204" pitchFamily="34" charset="0"/>
              </a:rPr>
              <a:t>оциальный</a:t>
            </a:r>
            <a:r>
              <a:rPr lang="ru-RU" dirty="0" smtClean="0">
                <a:latin typeface="Century Gothic" panose="020B0502020202020204" pitchFamily="34" charset="0"/>
              </a:rPr>
              <a:t> педагог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39E59BE-17C5-4EF3-92CC-E96148CC5091}"/>
              </a:ext>
            </a:extLst>
          </p:cNvPr>
          <p:cNvSpPr/>
          <p:nvPr/>
        </p:nvSpPr>
        <p:spPr>
          <a:xfrm>
            <a:off x="5877947" y="4317449"/>
            <a:ext cx="2727172" cy="901700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+7 </a:t>
            </a:r>
            <a:r>
              <a:rPr lang="ru-RU" dirty="0" smtClean="0">
                <a:latin typeface="Century Gothic" panose="020B0502020202020204" pitchFamily="34" charset="0"/>
              </a:rPr>
              <a:t>705 839 7620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B0B9EC2-0E7D-4690-831D-5D0D819A7B42}"/>
              </a:ext>
            </a:extLst>
          </p:cNvPr>
          <p:cNvSpPr/>
          <p:nvPr/>
        </p:nvSpPr>
        <p:spPr>
          <a:xfrm>
            <a:off x="709282" y="6655707"/>
            <a:ext cx="4819058" cy="901700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err="1">
                <a:latin typeface="Century Gothic" panose="020B0502020202020204" pitchFamily="34" charset="0"/>
              </a:rPr>
              <a:t>Кадирбекова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Жания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 smtClean="0">
                <a:latin typeface="Century Gothic" panose="020B0502020202020204" pitchFamily="34" charset="0"/>
              </a:rPr>
              <a:t>Сериковна</a:t>
            </a:r>
            <a:endParaRPr lang="ru-RU" b="1" dirty="0" smtClean="0">
              <a:latin typeface="Century Gothic" panose="020B0502020202020204" pitchFamily="34" charset="0"/>
            </a:endParaRPr>
          </a:p>
          <a:p>
            <a:pPr algn="ctr"/>
            <a:r>
              <a:rPr lang="ru-RU" b="1" dirty="0" err="1">
                <a:latin typeface="Century Gothic" panose="020B0502020202020204" pitchFamily="34" charset="0"/>
              </a:rPr>
              <a:t>Қарабалаева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Заура</a:t>
            </a:r>
            <a:r>
              <a:rPr lang="ru-RU" b="1" dirty="0">
                <a:latin typeface="Century Gothic" panose="020B0502020202020204" pitchFamily="34" charset="0"/>
              </a:rPr>
              <a:t> </a:t>
            </a:r>
            <a:r>
              <a:rPr lang="ru-RU" b="1" dirty="0" err="1">
                <a:latin typeface="Century Gothic" panose="020B0502020202020204" pitchFamily="34" charset="0"/>
              </a:rPr>
              <a:t>Құралбайқызы</a:t>
            </a:r>
            <a:endParaRPr lang="ru-RU" b="1" dirty="0" smtClean="0">
              <a:latin typeface="Century Gothic" panose="020B0502020202020204" pitchFamily="34" charset="0"/>
            </a:endParaRP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Психологи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47A0866-FA5F-4632-AAEB-C2A24F00D896}"/>
              </a:ext>
            </a:extLst>
          </p:cNvPr>
          <p:cNvSpPr/>
          <p:nvPr/>
        </p:nvSpPr>
        <p:spPr>
          <a:xfrm>
            <a:off x="5877947" y="6661908"/>
            <a:ext cx="2727172" cy="901700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+7 </a:t>
            </a:r>
            <a:r>
              <a:rPr lang="ru-RU" dirty="0" smtClean="0">
                <a:latin typeface="Century Gothic" panose="020B0502020202020204" pitchFamily="34" charset="0"/>
              </a:rPr>
              <a:t>701 231 4797</a:t>
            </a:r>
          </a:p>
          <a:p>
            <a:pPr algn="ctr"/>
            <a:r>
              <a:rPr lang="ru-RU" smtClean="0">
                <a:latin typeface="Century Gothic" panose="020B0502020202020204" pitchFamily="34" charset="0"/>
              </a:rPr>
              <a:t>+7 702 929 78 28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AD6AF975-198F-473C-AB6F-158413DF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Админ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16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02" y="647954"/>
            <a:ext cx="78511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Әкімшілік</a:t>
            </a: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7814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1AB184E-2335-444A-817B-E0FE800524E0}"/>
              </a:ext>
            </a:extLst>
          </p:cNvPr>
          <p:cNvSpPr/>
          <p:nvPr/>
        </p:nvSpPr>
        <p:spPr>
          <a:xfrm>
            <a:off x="523364" y="2219576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k-KZ" altLang="ru-RU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kk-KZ" altLang="ru-RU" sz="24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Султанова </a:t>
            </a:r>
            <a:r>
              <a:rPr lang="kk-KZ" altLang="ru-RU" sz="24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Гулжазира </a:t>
            </a:r>
            <a:r>
              <a:rPr lang="kk-KZ" altLang="ru-RU" sz="24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Алимхановна</a:t>
            </a:r>
          </a:p>
          <a:p>
            <a:pPr algn="ctr">
              <a:defRPr/>
            </a:pPr>
            <a:r>
              <a:rPr lang="kk-KZ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ДИРЕКТОР</a:t>
            </a:r>
          </a:p>
          <a:p>
            <a:pPr algn="ctr">
              <a:defRPr/>
            </a:pPr>
            <a:endParaRPr lang="ru-RU" altLang="ru-RU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41DF05E-486A-4338-9790-FD16DBB8E653}"/>
              </a:ext>
            </a:extLst>
          </p:cNvPr>
          <p:cNvSpPr/>
          <p:nvPr/>
        </p:nvSpPr>
        <p:spPr>
          <a:xfrm>
            <a:off x="523348" y="3293040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k-KZ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kk-KZ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Бодаева Жазигуль  Ахатаевна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директордың</a:t>
            </a:r>
            <a:r>
              <a:rPr lang="ru-RU" alt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prstClr val="white"/>
                </a:solidFill>
                <a:latin typeface="Century Gothic" panose="020B0502020202020204" pitchFamily="34" charset="0"/>
                <a:cs typeface="Times New Roman" pitchFamily="18" charset="0"/>
              </a:rPr>
              <a:t>оқу</a:t>
            </a:r>
            <a:r>
              <a:rPr lang="ru-RU" altLang="ru-RU" sz="2000" dirty="0">
                <a:solidFill>
                  <a:prstClr val="white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kk-KZ" altLang="ru-RU" sz="2000" dirty="0">
                <a:solidFill>
                  <a:prstClr val="white"/>
                </a:solidFill>
                <a:latin typeface="Century Gothic" panose="020B0502020202020204" pitchFamily="34" charset="0"/>
                <a:cs typeface="Times New Roman" pitchFamily="18" charset="0"/>
              </a:rPr>
              <a:t>жұмысы </a:t>
            </a:r>
            <a:r>
              <a:rPr lang="ru-RU" altLang="ru-RU" sz="2000" dirty="0" err="1">
                <a:solidFill>
                  <a:prstClr val="white"/>
                </a:solidFill>
                <a:latin typeface="Century Gothic" panose="020B0502020202020204" pitchFamily="34" charset="0"/>
                <a:cs typeface="Times New Roman" pitchFamily="18" charset="0"/>
              </a:rPr>
              <a:t>жөніндегі</a:t>
            </a:r>
            <a:r>
              <a:rPr lang="ru-RU" altLang="ru-RU" sz="2000" dirty="0">
                <a:solidFill>
                  <a:prstClr val="white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орынбасары</a:t>
            </a:r>
            <a:endParaRPr lang="ru-RU" altLang="ru-RU" sz="2000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D8A3E8F-CF66-41BF-8922-3F559BE4E4DE}"/>
              </a:ext>
            </a:extLst>
          </p:cNvPr>
          <p:cNvSpPr/>
          <p:nvPr/>
        </p:nvSpPr>
        <p:spPr>
          <a:xfrm>
            <a:off x="523346" y="7570292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8494">
              <a:defRPr/>
            </a:pPr>
            <a:endParaRPr lang="kk-KZ" sz="2000" b="1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Сатпаева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Венера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Касымовна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 defTabSz="1118494">
              <a:defRPr/>
            </a:pPr>
            <a:r>
              <a:rPr lang="kk-KZ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директордың </a:t>
            </a:r>
            <a:r>
              <a:rPr lang="kk-KZ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бейінді оқыту жөніндегі орынбасары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ctr" defTabSz="1118494">
              <a:defRPr/>
            </a:pPr>
            <a:endParaRPr lang="ru-RU" sz="2000" b="1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249B5AD-01AC-4D23-916A-C6253703A0DE}"/>
              </a:ext>
            </a:extLst>
          </p:cNvPr>
          <p:cNvSpPr/>
          <p:nvPr/>
        </p:nvSpPr>
        <p:spPr>
          <a:xfrm>
            <a:off x="523347" y="5433246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Апакова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Анар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Жумабаевна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директордың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оқу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жұмысы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жөніндегі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орынбасары</a:t>
            </a:r>
            <a:endParaRPr lang="ru-RU" altLang="ru-RU" sz="2000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FC5C5D0-E7C6-4E32-89A6-20FE34C254E6}"/>
              </a:ext>
            </a:extLst>
          </p:cNvPr>
          <p:cNvSpPr/>
          <p:nvPr/>
        </p:nvSpPr>
        <p:spPr>
          <a:xfrm>
            <a:off x="523345" y="10781237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Алипбаева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Гулназ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Азимжановна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endParaRPr lang="ru-RU" alt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17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директор</a:t>
            </a:r>
            <a:r>
              <a:rPr lang="kk-KZ" altLang="ru-RU" sz="17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дың әкімшілік-шаруашылық </a:t>
            </a:r>
            <a:r>
              <a:rPr lang="kk-KZ" altLang="ru-RU" sz="17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жұмысы </a:t>
            </a:r>
            <a:r>
              <a:rPr lang="kk-KZ" altLang="ru-RU" sz="17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жөніндегі орынбасары</a:t>
            </a:r>
            <a:endParaRPr lang="ru-RU" altLang="ru-RU" sz="1700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A8FA930-DBCE-428B-A337-0608C23E5508}"/>
              </a:ext>
            </a:extLst>
          </p:cNvPr>
          <p:cNvSpPr/>
          <p:nvPr/>
        </p:nvSpPr>
        <p:spPr>
          <a:xfrm>
            <a:off x="523344" y="11856744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Рыспекова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Нагима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Тулеуовна</a:t>
            </a:r>
            <a:endParaRPr lang="ru-RU" altLang="ru-RU" sz="2000" i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м</a:t>
            </a:r>
            <a:r>
              <a:rPr lang="ru-RU" alt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енеджер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7AD7D34A-CBB9-4CA1-A1CB-0AE0AE1A9470}"/>
              </a:ext>
            </a:extLst>
          </p:cNvPr>
          <p:cNvSpPr/>
          <p:nvPr/>
        </p:nvSpPr>
        <p:spPr>
          <a:xfrm>
            <a:off x="529702" y="12918283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Кулманова</a:t>
            </a:r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Айгерим</a:t>
            </a:r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Копжасаровна</a:t>
            </a:r>
            <a:endParaRPr 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kk-KZ" sz="2000" dirty="0">
                <a:latin typeface="Century Gothic" panose="020B0502020202020204" pitchFamily="34" charset="0"/>
              </a:rPr>
              <a:t>әлеуметтік педагог</a:t>
            </a:r>
            <a:endParaRPr lang="kk-KZ" altLang="ru-RU" sz="2000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0C79F18C-AF1E-4E6F-88E7-639718EE3A95}"/>
              </a:ext>
            </a:extLst>
          </p:cNvPr>
          <p:cNvSpPr/>
          <p:nvPr/>
        </p:nvSpPr>
        <p:spPr>
          <a:xfrm>
            <a:off x="524572" y="8644191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Асипова</a:t>
            </a:r>
            <a:r>
              <a:rPr lang="ru-RU" altLang="ru-RU" sz="2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Жаннур</a:t>
            </a:r>
            <a:r>
              <a:rPr lang="ru-RU" altLang="ru-RU" sz="2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Валерьевна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директордың тәрбие жұмысы </a:t>
            </a:r>
            <a:r>
              <a:rPr lang="ru-RU" altLang="ru-RU" sz="2000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 жөніндегі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орынбасары</a:t>
            </a:r>
            <a:endParaRPr lang="ru-RU" altLang="ru-RU" sz="2000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6" name="Прямоугольник: скругленные углы 10">
            <a:extLst>
              <a:ext uri="{FF2B5EF4-FFF2-40B4-BE49-F238E27FC236}">
                <a16:creationId xmlns:a16="http://schemas.microsoft.com/office/drawing/2014/main" id="{2249B5AD-01AC-4D23-916A-C6253703A0DE}"/>
              </a:ext>
            </a:extLst>
          </p:cNvPr>
          <p:cNvSpPr/>
          <p:nvPr/>
        </p:nvSpPr>
        <p:spPr>
          <a:xfrm>
            <a:off x="523348" y="4361563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Абуова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Акманат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Даулетовна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endParaRPr lang="ru-RU" alt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директордың</a:t>
            </a:r>
            <a:r>
              <a:rPr lang="ru-RU" alt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оқу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жұмысы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жөніндегі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орынбасары</a:t>
            </a:r>
            <a:endParaRPr lang="ru-RU" altLang="ru-RU" sz="2000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22" name="Прямоугольник: скругленные углы 10">
            <a:extLst>
              <a:ext uri="{FF2B5EF4-FFF2-40B4-BE49-F238E27FC236}">
                <a16:creationId xmlns:a16="http://schemas.microsoft.com/office/drawing/2014/main" id="{2249B5AD-01AC-4D23-916A-C6253703A0DE}"/>
              </a:ext>
            </a:extLst>
          </p:cNvPr>
          <p:cNvSpPr/>
          <p:nvPr/>
        </p:nvSpPr>
        <p:spPr>
          <a:xfrm>
            <a:off x="523346" y="6501769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Сейдалиева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Гульнур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Тасболатовна</a:t>
            </a:r>
            <a:endParaRPr lang="ru-RU" alt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директордың</a:t>
            </a:r>
            <a:r>
              <a:rPr lang="ru-RU" alt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оқу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жұмысы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жөніндегі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орынбасары</a:t>
            </a:r>
            <a:endParaRPr lang="ru-RU" altLang="ru-RU" sz="2000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23" name="Прямоугольник: скругленные углы 18">
            <a:extLst>
              <a:ext uri="{FF2B5EF4-FFF2-40B4-BE49-F238E27FC236}">
                <a16:creationId xmlns:a16="http://schemas.microsoft.com/office/drawing/2014/main" id="{0C79F18C-AF1E-4E6F-88E7-639718EE3A95}"/>
              </a:ext>
            </a:extLst>
          </p:cNvPr>
          <p:cNvSpPr/>
          <p:nvPr/>
        </p:nvSpPr>
        <p:spPr>
          <a:xfrm>
            <a:off x="523346" y="9713518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Байбусинова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Айнагуль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Сембаевна</a:t>
            </a:r>
            <a:endParaRPr lang="ru-RU" alt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директордың</a:t>
            </a:r>
            <a:r>
              <a:rPr lang="ru-RU" alt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тәрбие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жұмысы</a:t>
            </a: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 </a:t>
            </a:r>
            <a:r>
              <a:rPr lang="ru-RU" altLang="ru-RU" sz="2000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жөніндегі</a:t>
            </a:r>
            <a:r>
              <a:rPr lang="ru-RU" alt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орынбасары</a:t>
            </a:r>
            <a:endParaRPr lang="ru-RU" altLang="ru-RU" sz="2000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3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AD6AF975-198F-473C-AB6F-158413DF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Админ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16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02" y="647954"/>
            <a:ext cx="78511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Администрация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7814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1AB184E-2335-444A-817B-E0FE800524E0}"/>
              </a:ext>
            </a:extLst>
          </p:cNvPr>
          <p:cNvSpPr/>
          <p:nvPr/>
        </p:nvSpPr>
        <p:spPr>
          <a:xfrm>
            <a:off x="523364" y="2219576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k-KZ" altLang="ru-RU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kk-KZ" altLang="ru-RU" sz="24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Султанова </a:t>
            </a:r>
            <a:r>
              <a:rPr lang="kk-KZ" altLang="ru-RU" sz="24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Гулжазира </a:t>
            </a:r>
            <a:r>
              <a:rPr lang="kk-KZ" altLang="ru-RU" sz="24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Алимхановна</a:t>
            </a:r>
          </a:p>
          <a:p>
            <a:pPr algn="ctr">
              <a:defRPr/>
            </a:pPr>
            <a:r>
              <a:rPr lang="kk-KZ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ДИРЕКТОР</a:t>
            </a:r>
            <a:endParaRPr lang="en-US" altLang="ru-RU" sz="2000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endParaRPr lang="ru-RU" altLang="ru-RU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41DF05E-486A-4338-9790-FD16DBB8E653}"/>
              </a:ext>
            </a:extLst>
          </p:cNvPr>
          <p:cNvSpPr/>
          <p:nvPr/>
        </p:nvSpPr>
        <p:spPr>
          <a:xfrm>
            <a:off x="523348" y="3293040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k-KZ" altLang="ru-RU" sz="2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Бодаева </a:t>
            </a:r>
            <a:r>
              <a:rPr lang="kk-KZ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Жазигуль  Ахатаевна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заместитель директора по учебной работе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D8A3E8F-CF66-41BF-8922-3F559BE4E4DE}"/>
              </a:ext>
            </a:extLst>
          </p:cNvPr>
          <p:cNvSpPr/>
          <p:nvPr/>
        </p:nvSpPr>
        <p:spPr>
          <a:xfrm>
            <a:off x="523346" y="7570292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Сатпаева</a:t>
            </a:r>
            <a:r>
              <a:rPr lang="ru-RU" altLang="ru-RU" sz="2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Венера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Касымовна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 defTabSz="1118494">
              <a:defRPr/>
            </a:pP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заместитель директора по профильному обучению</a:t>
            </a:r>
            <a:endParaRPr lang="ru-RU" sz="2000" b="1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249B5AD-01AC-4D23-916A-C6253703A0DE}"/>
              </a:ext>
            </a:extLst>
          </p:cNvPr>
          <p:cNvSpPr/>
          <p:nvPr/>
        </p:nvSpPr>
        <p:spPr>
          <a:xfrm>
            <a:off x="523347" y="5433246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Апакова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Анар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Жумабаевна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заместитель директора по учебной работе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FC5C5D0-E7C6-4E32-89A6-20FE34C254E6}"/>
              </a:ext>
            </a:extLst>
          </p:cNvPr>
          <p:cNvSpPr/>
          <p:nvPr/>
        </p:nvSpPr>
        <p:spPr>
          <a:xfrm>
            <a:off x="523345" y="10781237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Алипбаева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Гулназ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Азимжановна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endParaRPr lang="ru-RU" alt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17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заместитель директора по административно-хозяйственной работе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A8FA930-DBCE-428B-A337-0608C23E5508}"/>
              </a:ext>
            </a:extLst>
          </p:cNvPr>
          <p:cNvSpPr/>
          <p:nvPr/>
        </p:nvSpPr>
        <p:spPr>
          <a:xfrm>
            <a:off x="523344" y="11856744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Рыспекова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Нагима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Тулеуовна</a:t>
            </a:r>
            <a:endParaRPr lang="ru-RU" altLang="ru-RU" sz="2000" i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м</a:t>
            </a:r>
            <a:r>
              <a:rPr lang="ru-RU" alt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енеджер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7AD7D34A-CBB9-4CA1-A1CB-0AE0AE1A9470}"/>
              </a:ext>
            </a:extLst>
          </p:cNvPr>
          <p:cNvSpPr/>
          <p:nvPr/>
        </p:nvSpPr>
        <p:spPr>
          <a:xfrm>
            <a:off x="529702" y="12918283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Кулманова</a:t>
            </a:r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Айгерим</a:t>
            </a:r>
            <a:r>
              <a:rPr 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Копжасаровна</a:t>
            </a:r>
            <a:endParaRPr 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социальный педагог</a:t>
            </a:r>
            <a:endParaRPr lang="kk-KZ" altLang="ru-RU" sz="20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0C79F18C-AF1E-4E6F-88E7-639718EE3A95}"/>
              </a:ext>
            </a:extLst>
          </p:cNvPr>
          <p:cNvSpPr/>
          <p:nvPr/>
        </p:nvSpPr>
        <p:spPr>
          <a:xfrm>
            <a:off x="524572" y="8644191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Асипова</a:t>
            </a:r>
            <a:r>
              <a:rPr lang="ru-RU" altLang="ru-RU" sz="2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Жаннур</a:t>
            </a:r>
            <a:r>
              <a:rPr lang="ru-RU" altLang="ru-RU" sz="2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Валерьевна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заместитель директора по воспитательной работе</a:t>
            </a:r>
          </a:p>
        </p:txBody>
      </p:sp>
      <p:sp>
        <p:nvSpPr>
          <p:cNvPr id="16" name="Прямоугольник: скругленные углы 10">
            <a:extLst>
              <a:ext uri="{FF2B5EF4-FFF2-40B4-BE49-F238E27FC236}">
                <a16:creationId xmlns:a16="http://schemas.microsoft.com/office/drawing/2014/main" id="{2249B5AD-01AC-4D23-916A-C6253703A0DE}"/>
              </a:ext>
            </a:extLst>
          </p:cNvPr>
          <p:cNvSpPr/>
          <p:nvPr/>
        </p:nvSpPr>
        <p:spPr>
          <a:xfrm>
            <a:off x="523348" y="4361563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Абуова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Акманат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Даулетовна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endParaRPr lang="ru-RU" alt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заместитель директора по учебной работе</a:t>
            </a:r>
          </a:p>
          <a:p>
            <a:pPr algn="ctr">
              <a:defRPr/>
            </a:pP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22" name="Прямоугольник: скругленные углы 10">
            <a:extLst>
              <a:ext uri="{FF2B5EF4-FFF2-40B4-BE49-F238E27FC236}">
                <a16:creationId xmlns:a16="http://schemas.microsoft.com/office/drawing/2014/main" id="{2249B5AD-01AC-4D23-916A-C6253703A0DE}"/>
              </a:ext>
            </a:extLst>
          </p:cNvPr>
          <p:cNvSpPr/>
          <p:nvPr/>
        </p:nvSpPr>
        <p:spPr>
          <a:xfrm>
            <a:off x="523346" y="6501769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Сейдалиева</a:t>
            </a:r>
            <a:r>
              <a:rPr lang="ru-RU" altLang="ru-RU" sz="2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Гульнур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Тасболатовна</a:t>
            </a:r>
            <a:endParaRPr lang="ru-RU" alt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заместитель директора по учебной работе</a:t>
            </a:r>
            <a:endParaRPr lang="ru-RU" altLang="ru-RU" sz="2000" b="1" dirty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23" name="Прямоугольник: скругленные углы 18">
            <a:extLst>
              <a:ext uri="{FF2B5EF4-FFF2-40B4-BE49-F238E27FC236}">
                <a16:creationId xmlns:a16="http://schemas.microsoft.com/office/drawing/2014/main" id="{0C79F18C-AF1E-4E6F-88E7-639718EE3A95}"/>
              </a:ext>
            </a:extLst>
          </p:cNvPr>
          <p:cNvSpPr/>
          <p:nvPr/>
        </p:nvSpPr>
        <p:spPr>
          <a:xfrm>
            <a:off x="523346" y="9713518"/>
            <a:ext cx="7952803" cy="8373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Байбусинова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Айнагуль</a:t>
            </a:r>
            <a:r>
              <a:rPr lang="ru-RU" altLang="ru-RU" sz="2000" b="1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 </a:t>
            </a:r>
            <a:r>
              <a:rPr lang="ru-RU" altLang="ru-RU" sz="20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Сембаевна</a:t>
            </a:r>
            <a:endParaRPr lang="ru-RU" altLang="ru-RU" sz="2000" b="1" dirty="0" smtClean="0"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alt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заместитель директора по воспитательной работе</a:t>
            </a:r>
          </a:p>
        </p:txBody>
      </p:sp>
    </p:spTree>
    <p:extLst>
      <p:ext uri="{BB962C8B-B14F-4D97-AF65-F5344CB8AC3E}">
        <p14:creationId xmlns:p14="http://schemas.microsoft.com/office/powerpoint/2010/main" val="35808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0"/>
            <a:ext cx="8999538" cy="16197949"/>
          </a:xfrm>
          <a:prstGeom prst="rect">
            <a:avLst/>
          </a:prstGeo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B831173A-90CD-464C-85C4-469FB6A4A4E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9" y="1844062"/>
            <a:ext cx="7761288" cy="2703513"/>
          </a:xfr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38" y="908253"/>
            <a:ext cx="6013450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Үйірмелер/кружки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4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7F451285-022A-4478-867F-B069857273F7}"/>
              </a:ext>
            </a:extLst>
          </p:cNvPr>
          <p:cNvSpPr/>
          <p:nvPr/>
        </p:nvSpPr>
        <p:spPr>
          <a:xfrm>
            <a:off x="1970949" y="4936136"/>
            <a:ext cx="5057629" cy="1797717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8494">
              <a:defRPr/>
            </a:pPr>
            <a:endParaRPr lang="kk-KZ" sz="20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 defTabSz="1118494">
              <a:defRPr/>
            </a:pPr>
            <a:r>
              <a:rPr lang="kk-KZ" sz="2000" dirty="0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Пәндік  </a:t>
            </a:r>
            <a:r>
              <a:rPr lang="ru-RU" sz="2000" dirty="0" err="1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үйірмелер</a:t>
            </a:r>
            <a:endParaRPr lang="ru-RU" sz="20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 defTabSz="1118494">
              <a:defRPr/>
            </a:pPr>
            <a:r>
              <a:rPr lang="kk-KZ" sz="2000" dirty="0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Предметные кружки</a:t>
            </a:r>
            <a:endParaRPr lang="ru-RU" sz="20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 defTabSz="1118494">
              <a:defRPr/>
            </a:pPr>
            <a:endParaRPr lang="ru-RU" sz="20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9" name="Прямоугольник: скругленные углы 8">
            <a:hlinkClick r:id="rId6" action="ppaction://hlinksldjump"/>
            <a:extLst>
              <a:ext uri="{FF2B5EF4-FFF2-40B4-BE49-F238E27FC236}">
                <a16:creationId xmlns:a16="http://schemas.microsoft.com/office/drawing/2014/main" id="{A81C94CD-CCDA-4D32-B68A-1402A70DA181}"/>
              </a:ext>
            </a:extLst>
          </p:cNvPr>
          <p:cNvSpPr/>
          <p:nvPr/>
        </p:nvSpPr>
        <p:spPr>
          <a:xfrm>
            <a:off x="1970949" y="7699220"/>
            <a:ext cx="5057629" cy="1797717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8494">
              <a:defRPr/>
            </a:pPr>
            <a:endParaRPr lang="kk-KZ" sz="20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 defTabSz="1118494">
              <a:defRPr/>
            </a:pPr>
            <a:r>
              <a:rPr lang="kk-KZ" sz="2000" dirty="0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Шығармашылық </a:t>
            </a:r>
            <a:r>
              <a:rPr lang="ru-RU" sz="2000" dirty="0" err="1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үйірмелер</a:t>
            </a:r>
            <a:endParaRPr lang="ru-RU" sz="20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 defTabSz="1118494">
              <a:defRPr/>
            </a:pPr>
            <a:r>
              <a:rPr lang="kk-KZ" sz="2000" dirty="0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Century Gothic" panose="020B0502020202020204" pitchFamily="34" charset="0"/>
                <a:cs typeface="Times New Roman" pitchFamily="18" charset="0"/>
              </a:rPr>
              <a:t>Творческие кружки</a:t>
            </a:r>
            <a:endParaRPr lang="ru-RU" sz="20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 defTabSz="1118494">
              <a:defRPr/>
            </a:pPr>
            <a:endParaRPr lang="ru-RU" sz="2000" dirty="0">
              <a:ln w="12700" cmpd="sng">
                <a:noFill/>
                <a:prstDash val="solid"/>
              </a:ln>
              <a:solidFill>
                <a:schemeClr val="bg1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468704C-AE22-4BFC-A4B5-D9EBC90849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48" y="10523191"/>
            <a:ext cx="5057630" cy="40843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2595" r="2101" b="1876"/>
          <a:stretch/>
        </p:blipFill>
        <p:spPr>
          <a:xfrm>
            <a:off x="17276" y="86810"/>
            <a:ext cx="1888205" cy="18882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86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DF8E4-5DE5-4422-B5FD-629CCF07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Худ кружки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14" y="406486"/>
            <a:ext cx="7762102" cy="163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sz="4000" b="1" dirty="0">
                <a:ln w="12700" cmpd="sng">
                  <a:noFill/>
                  <a:prstDash val="solid"/>
                </a:ln>
                <a:solidFill>
                  <a:srgbClr val="7030A0"/>
                </a:solidFill>
                <a:latin typeface="Century Gothic" panose="020B0502020202020204" pitchFamily="34" charset="0"/>
                <a:cs typeface="Times New Roman" pitchFamily="18" charset="0"/>
              </a:rPr>
              <a:t>Шығармашылық </a:t>
            </a:r>
            <a:r>
              <a:rPr lang="ru-RU" sz="4000" b="1" dirty="0" err="1">
                <a:ln w="12700" cmpd="sng">
                  <a:noFill/>
                  <a:prstDash val="solid"/>
                </a:ln>
                <a:solidFill>
                  <a:srgbClr val="7030A0"/>
                </a:solidFill>
                <a:latin typeface="Century Gothic" panose="020B0502020202020204" pitchFamily="34" charset="0"/>
                <a:cs typeface="Times New Roman" pitchFamily="18" charset="0"/>
              </a:rPr>
              <a:t>үйірмелер</a:t>
            </a:r>
            <a:endParaRPr lang="ru-RU" sz="4000" b="1" dirty="0">
              <a:ln w="12700" cmpd="sng">
                <a:noFill/>
                <a:prstDash val="solid"/>
              </a:ln>
              <a:solidFill>
                <a:srgbClr val="7030A0"/>
              </a:solidFill>
              <a:latin typeface="Century Gothic" panose="020B0502020202020204" pitchFamily="34" charset="0"/>
              <a:cs typeface="Times New Roman" pitchFamily="18" charset="0"/>
            </a:endParaRPr>
          </a:p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7030A0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Творческие кружки</a:t>
            </a:r>
            <a:endParaRPr lang="ru-RU" altLang="ru-RU" sz="4000" b="1" dirty="0">
              <a:solidFill>
                <a:srgbClr val="7030A0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94458"/>
              </p:ext>
            </p:extLst>
          </p:nvPr>
        </p:nvGraphicFramePr>
        <p:xfrm>
          <a:off x="304780" y="2766703"/>
          <a:ext cx="8389972" cy="9262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6156">
                  <a:extLst>
                    <a:ext uri="{9D8B030D-6E8A-4147-A177-3AD203B41FA5}">
                      <a16:colId xmlns:a16="http://schemas.microsoft.com/office/drawing/2014/main" val="396890818"/>
                    </a:ext>
                  </a:extLst>
                </a:gridCol>
                <a:gridCol w="2740732">
                  <a:extLst>
                    <a:ext uri="{9D8B030D-6E8A-4147-A177-3AD203B41FA5}">
                      <a16:colId xmlns:a16="http://schemas.microsoft.com/office/drawing/2014/main" val="1533331547"/>
                    </a:ext>
                  </a:extLst>
                </a:gridCol>
                <a:gridCol w="1815133">
                  <a:extLst>
                    <a:ext uri="{9D8B030D-6E8A-4147-A177-3AD203B41FA5}">
                      <a16:colId xmlns:a16="http://schemas.microsoft.com/office/drawing/2014/main" val="1823224754"/>
                    </a:ext>
                  </a:extLst>
                </a:gridCol>
                <a:gridCol w="2531188">
                  <a:extLst>
                    <a:ext uri="{9D8B030D-6E8A-4147-A177-3AD203B41FA5}">
                      <a16:colId xmlns:a16="http://schemas.microsoft.com/office/drawing/2014/main" val="2563306675"/>
                    </a:ext>
                  </a:extLst>
                </a:gridCol>
                <a:gridCol w="926763">
                  <a:extLst>
                    <a:ext uri="{9D8B030D-6E8A-4147-A177-3AD203B41FA5}">
                      <a16:colId xmlns:a16="http://schemas.microsoft.com/office/drawing/2014/main" val="3589164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Үйірмелер атауы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кружков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Жетекші 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Руководитель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Апталық жүктемесі/ Еженедельная нагрузка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Бағасы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Цена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8755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Домбыра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Домбра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Базгалиев С. 87053145010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927749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Домбыра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Домбра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Турмагамбетова А.Т. 87023036617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274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Актерлік шеберлік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Актерское мастерство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Болат М. 87773285657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Вокал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Нисанова М.А. 87783242619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33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Вокал 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Турмагамбетова А.Т. 87023036617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5348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935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Көркем сөз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Художственное слово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А.Ізбасар +7 700 980 2678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4314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Вокал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Есетова Ғ.Т 87470937802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482194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Брэк данс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371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Заманауи би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Современные танцы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484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Ұлттық би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Национальные танцы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Мошанова А.О. 87475175221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534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Қыш құмыра үйірмесі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Кружок гончарного искусства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Аманов.С.К 87052300894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16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«Палитра» сурет үйірмесі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Художественный кружок «Палитра»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Аманова Ш. 87784987860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41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Бисер моншақтарын тоқу/Бисероплетение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Каражанова К. 87759144625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059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Войлоковаляние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А.Сердынбаева 87011347455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8383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Пішіп-тігу/Шитье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Д.Қаумбаева 87757610644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397495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362726"/>
              </p:ext>
            </p:extLst>
          </p:nvPr>
        </p:nvGraphicFramePr>
        <p:xfrm>
          <a:off x="304779" y="12742311"/>
          <a:ext cx="8389973" cy="16958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1053">
                  <a:extLst>
                    <a:ext uri="{9D8B030D-6E8A-4147-A177-3AD203B41FA5}">
                      <a16:colId xmlns:a16="http://schemas.microsoft.com/office/drawing/2014/main" val="354011765"/>
                    </a:ext>
                  </a:extLst>
                </a:gridCol>
                <a:gridCol w="1727172">
                  <a:extLst>
                    <a:ext uri="{9D8B030D-6E8A-4147-A177-3AD203B41FA5}">
                      <a16:colId xmlns:a16="http://schemas.microsoft.com/office/drawing/2014/main" val="3769618586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1312723925"/>
                    </a:ext>
                  </a:extLst>
                </a:gridCol>
                <a:gridCol w="1245141">
                  <a:extLst>
                    <a:ext uri="{9D8B030D-6E8A-4147-A177-3AD203B41FA5}">
                      <a16:colId xmlns:a16="http://schemas.microsoft.com/office/drawing/2014/main" val="3403481494"/>
                    </a:ext>
                  </a:extLst>
                </a:gridCol>
                <a:gridCol w="953310">
                  <a:extLst>
                    <a:ext uri="{9D8B030D-6E8A-4147-A177-3AD203B41FA5}">
                      <a16:colId xmlns:a16="http://schemas.microsoft.com/office/drawing/2014/main" val="4217206055"/>
                    </a:ext>
                  </a:extLst>
                </a:gridCol>
                <a:gridCol w="1070043">
                  <a:extLst>
                    <a:ext uri="{9D8B030D-6E8A-4147-A177-3AD203B41FA5}">
                      <a16:colId xmlns:a16="http://schemas.microsoft.com/office/drawing/2014/main" val="4249517639"/>
                    </a:ext>
                  </a:extLst>
                </a:gridCol>
                <a:gridCol w="1690837">
                  <a:extLst>
                    <a:ext uri="{9D8B030D-6E8A-4147-A177-3AD203B41FA5}">
                      <a16:colId xmlns:a16="http://schemas.microsoft.com/office/drawing/2014/main" val="2346675628"/>
                    </a:ext>
                  </a:extLst>
                </a:gridCol>
              </a:tblGrid>
              <a:tr h="3767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Үйірмелер атауы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кружков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Өтілетін орны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Место </a:t>
                      </a:r>
                      <a:r>
                        <a:rPr lang="kk-KZ" sz="18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проведения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Уақыты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Время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Күні 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День недели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 саны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Кол-во </a:t>
                      </a:r>
                      <a:r>
                        <a:rPr lang="kk-KZ" sz="18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уч-ся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Жетекші 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Руководитель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7654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Хор 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 залы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Актовый зал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11:00-12:00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Сейсенбі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Вторник 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Нисанбаева М.А.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0826551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304779" y="2042831"/>
            <a:ext cx="3943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3600" b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Ақылы</a:t>
            </a:r>
            <a:r>
              <a:rPr lang="ru-RU" altLang="ru-RU" sz="3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Платные: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22895" y="12038718"/>
            <a:ext cx="42051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3600" b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Тегін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/Бесплатные: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: скругленные углы 1">
            <a:hlinkClick r:id="rId4" action="ppaction://hlinksldjump"/>
            <a:extLst>
              <a:ext uri="{FF2B5EF4-FFF2-40B4-BE49-F238E27FC236}">
                <a16:creationId xmlns:a16="http://schemas.microsoft.com/office/drawing/2014/main" id="{EED21E00-F9EC-44AD-9FE4-E61BC06327F2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6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DF8E4-5DE5-4422-B5FD-629CCF07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Худ кружки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14" y="406486"/>
            <a:ext cx="7762102" cy="157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sz="4000" b="1" dirty="0">
                <a:ln w="12700" cmpd="sng">
                  <a:noFill/>
                  <a:prstDash val="solid"/>
                </a:ln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Times New Roman" pitchFamily="18" charset="0"/>
              </a:rPr>
              <a:t>Пәндік </a:t>
            </a:r>
            <a:r>
              <a:rPr lang="kk-KZ" sz="4000" b="1" dirty="0" smtClean="0">
                <a:ln w="12700" cmpd="sng">
                  <a:noFill/>
                  <a:prstDash val="solid"/>
                </a:ln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cs typeface="Times New Roman" pitchFamily="18" charset="0"/>
              </a:rPr>
              <a:t>үйірмелер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 smtClean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Предметные кружки</a:t>
            </a:r>
            <a:endParaRPr lang="ru-RU" altLang="ru-RU" sz="4000" b="1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454424"/>
              </p:ext>
            </p:extLst>
          </p:nvPr>
        </p:nvGraphicFramePr>
        <p:xfrm>
          <a:off x="304780" y="2708338"/>
          <a:ext cx="8389972" cy="113499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6156">
                  <a:extLst>
                    <a:ext uri="{9D8B030D-6E8A-4147-A177-3AD203B41FA5}">
                      <a16:colId xmlns:a16="http://schemas.microsoft.com/office/drawing/2014/main" val="396890818"/>
                    </a:ext>
                  </a:extLst>
                </a:gridCol>
                <a:gridCol w="3813243">
                  <a:extLst>
                    <a:ext uri="{9D8B030D-6E8A-4147-A177-3AD203B41FA5}">
                      <a16:colId xmlns:a16="http://schemas.microsoft.com/office/drawing/2014/main" val="1533331547"/>
                    </a:ext>
                  </a:extLst>
                </a:gridCol>
                <a:gridCol w="1634247">
                  <a:extLst>
                    <a:ext uri="{9D8B030D-6E8A-4147-A177-3AD203B41FA5}">
                      <a16:colId xmlns:a16="http://schemas.microsoft.com/office/drawing/2014/main" val="1823224754"/>
                    </a:ext>
                  </a:extLst>
                </a:gridCol>
                <a:gridCol w="1639563">
                  <a:extLst>
                    <a:ext uri="{9D8B030D-6E8A-4147-A177-3AD203B41FA5}">
                      <a16:colId xmlns:a16="http://schemas.microsoft.com/office/drawing/2014/main" val="2563306675"/>
                    </a:ext>
                  </a:extLst>
                </a:gridCol>
                <a:gridCol w="926763">
                  <a:extLst>
                    <a:ext uri="{9D8B030D-6E8A-4147-A177-3AD203B41FA5}">
                      <a16:colId xmlns:a16="http://schemas.microsoft.com/office/drawing/2014/main" val="3589164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Үйірмелер атауы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Наименование кружков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Жетекші 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Руководитель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Апталық жүктемесі/ Еженедельная нагрузка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Бағасы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Цена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8755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Қазақ тілі қосымша сабақ (5-6 сыныптар үшін)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Дополнительные занятия по казахскому языку (для 5-6 классов)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Тастанбекова Н. 87018569670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1927749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Қазақ тілі қосымша сабақ (8-9 сыныптар үшін)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Дополнительные занятия по казахскому языку (для 8-9 классов)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Ахметжанова А. 87087027277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274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Қазақ тілін үйрету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Обучение казахскому языку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Б. Ғабдулла 87052512199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Ағылшын тілі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Английский язык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Тасболатова Г.Р. 87079678584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33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Ағылшын тілін үйрету (бастауыш сыныптар үшін)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Обучение английскому языку (для начальных классов)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С. Абильдинова 87711147439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5348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Ағылшын тілін үйрету (бастауыш сыныптар үшін)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Обучение английскому языку (для начальных классов)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З.Абенова 87079476628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935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Ағылшын тілін үйрету (бастауыш сыныптар үшін)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Обучение английскому языку (для начальных классов)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М.Мырзанова 87754882430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4314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Ағылшын тілін үйрету (бастауыш сыныптар үшін)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Обучение английскому языку (для начальных классов)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М.Нурмаганбетова 87787889082 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2482194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Ағылшын тілі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Английский язык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К.Б.Кенесов 87078861521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371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Жапон тілі 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Японский язык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К.Б.Кенесов 87078861521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484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Робототехника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534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Бағдарламалау және ЖИ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Программирование и ИИ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Кузеубаева А. 87751900826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16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Сингапур математикасы Сингапурская математика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2сағат/1500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часа/1500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12000</a:t>
                      </a:r>
                      <a:endParaRPr lang="ru-RU" sz="16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415843"/>
                  </a:ext>
                </a:extLst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304779" y="2042831"/>
            <a:ext cx="39430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3600" b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Ақылы</a:t>
            </a:r>
            <a:r>
              <a:rPr lang="ru-RU" altLang="ru-RU" sz="3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Платные: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22895" y="14095421"/>
            <a:ext cx="58512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3600" b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Тегін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/Бесплатные: </a:t>
            </a:r>
            <a:r>
              <a:rPr lang="kk-KZ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жоқ/</a:t>
            </a:r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1">
            <a:hlinkClick r:id="rId4" action="ppaction://hlinksldjump"/>
            <a:extLst>
              <a:ext uri="{FF2B5EF4-FFF2-40B4-BE49-F238E27FC236}">
                <a16:creationId xmlns:a16="http://schemas.microsoft.com/office/drawing/2014/main" id="{EED21E00-F9EC-44AD-9FE4-E61BC06327F2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6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BB5BB-5EEB-4462-BF43-9478A297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Уроки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C09D2EC-0C01-4473-9409-8C610AD751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4" name="Прямоугольник 11">
            <a:extLst>
              <a:ext uri="{FF2B5EF4-FFF2-40B4-BE49-F238E27FC236}">
                <a16:creationId xmlns:a16="http://schemas.microsoft.com/office/drawing/2014/main" id="{A77774B2-9632-4CA4-B555-76006AD3C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592877"/>
            <a:ext cx="6013450" cy="157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СабаҚ кестесі</a:t>
            </a:r>
          </a:p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Расписание уроков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" name="Прямоугольник: скругленные углы 4">
            <a:hlinkClick r:id="rId3" action="ppaction://hlinksldjump"/>
            <a:extLst>
              <a:ext uri="{FF2B5EF4-FFF2-40B4-BE49-F238E27FC236}">
                <a16:creationId xmlns:a16="http://schemas.microsoft.com/office/drawing/2014/main" id="{15F4EEF5-AD24-4149-942C-B2A0709DE1B4}"/>
              </a:ext>
            </a:extLst>
          </p:cNvPr>
          <p:cNvSpPr/>
          <p:nvPr/>
        </p:nvSpPr>
        <p:spPr>
          <a:xfrm>
            <a:off x="647616" y="3020722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1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1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4" action="ppaction://hlinksldjump"/>
            <a:extLst>
              <a:ext uri="{FF2B5EF4-FFF2-40B4-BE49-F238E27FC236}">
                <a16:creationId xmlns:a16="http://schemas.microsoft.com/office/drawing/2014/main" id="{B0034EAD-A827-4C50-9077-D84C6C2C31A1}"/>
              </a:ext>
            </a:extLst>
          </p:cNvPr>
          <p:cNvSpPr/>
          <p:nvPr/>
        </p:nvSpPr>
        <p:spPr>
          <a:xfrm>
            <a:off x="5089019" y="3020722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2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2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hlinkClick r:id="rId5" action="ppaction://hlinksldjump"/>
            <a:extLst>
              <a:ext uri="{FF2B5EF4-FFF2-40B4-BE49-F238E27FC236}">
                <a16:creationId xmlns:a16="http://schemas.microsoft.com/office/drawing/2014/main" id="{BC8358B9-2655-4EEC-B928-22213855DB73}"/>
              </a:ext>
            </a:extLst>
          </p:cNvPr>
          <p:cNvSpPr/>
          <p:nvPr/>
        </p:nvSpPr>
        <p:spPr>
          <a:xfrm>
            <a:off x="647615" y="4882676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3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3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8">
            <a:hlinkClick r:id="rId6" action="ppaction://hlinksldjump"/>
            <a:extLst>
              <a:ext uri="{FF2B5EF4-FFF2-40B4-BE49-F238E27FC236}">
                <a16:creationId xmlns:a16="http://schemas.microsoft.com/office/drawing/2014/main" id="{05006821-2304-42CD-8841-C52A36B6AFB1}"/>
              </a:ext>
            </a:extLst>
          </p:cNvPr>
          <p:cNvSpPr/>
          <p:nvPr/>
        </p:nvSpPr>
        <p:spPr>
          <a:xfrm>
            <a:off x="5089021" y="4882676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4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4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hlinkClick r:id="rId7" action="ppaction://hlinksldjump"/>
            <a:extLst>
              <a:ext uri="{FF2B5EF4-FFF2-40B4-BE49-F238E27FC236}">
                <a16:creationId xmlns:a16="http://schemas.microsoft.com/office/drawing/2014/main" id="{511017A2-1747-494E-AC48-2C2B0454B183}"/>
              </a:ext>
            </a:extLst>
          </p:cNvPr>
          <p:cNvSpPr/>
          <p:nvPr/>
        </p:nvSpPr>
        <p:spPr>
          <a:xfrm>
            <a:off x="647614" y="6553683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5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5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8" action="ppaction://hlinksldjump"/>
            <a:extLst>
              <a:ext uri="{FF2B5EF4-FFF2-40B4-BE49-F238E27FC236}">
                <a16:creationId xmlns:a16="http://schemas.microsoft.com/office/drawing/2014/main" id="{7EABAC58-E77B-4E92-9B88-21181003EE37}"/>
              </a:ext>
            </a:extLst>
          </p:cNvPr>
          <p:cNvSpPr/>
          <p:nvPr/>
        </p:nvSpPr>
        <p:spPr>
          <a:xfrm>
            <a:off x="5089018" y="6553683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6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6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11">
            <a:hlinkClick r:id="rId9" action="ppaction://hlinksldjump"/>
            <a:extLst>
              <a:ext uri="{FF2B5EF4-FFF2-40B4-BE49-F238E27FC236}">
                <a16:creationId xmlns:a16="http://schemas.microsoft.com/office/drawing/2014/main" id="{083D0191-1398-4EA9-8AC0-DBE9D8F6B4A5}"/>
              </a:ext>
            </a:extLst>
          </p:cNvPr>
          <p:cNvSpPr/>
          <p:nvPr/>
        </p:nvSpPr>
        <p:spPr>
          <a:xfrm>
            <a:off x="647613" y="8224690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7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7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: скругленные углы 12">
            <a:hlinkClick r:id="rId10" action="ppaction://hlinksldjump"/>
            <a:extLst>
              <a:ext uri="{FF2B5EF4-FFF2-40B4-BE49-F238E27FC236}">
                <a16:creationId xmlns:a16="http://schemas.microsoft.com/office/drawing/2014/main" id="{036C02C6-E930-4537-8ED9-1F35D868594F}"/>
              </a:ext>
            </a:extLst>
          </p:cNvPr>
          <p:cNvSpPr/>
          <p:nvPr/>
        </p:nvSpPr>
        <p:spPr>
          <a:xfrm>
            <a:off x="5089018" y="8222853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8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8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: скругленные углы 13">
            <a:hlinkClick r:id="rId11" action="ppaction://hlinksldjump"/>
            <a:extLst>
              <a:ext uri="{FF2B5EF4-FFF2-40B4-BE49-F238E27FC236}">
                <a16:creationId xmlns:a16="http://schemas.microsoft.com/office/drawing/2014/main" id="{402E762D-25CB-4CEB-8660-11148A1C9DDD}"/>
              </a:ext>
            </a:extLst>
          </p:cNvPr>
          <p:cNvSpPr/>
          <p:nvPr/>
        </p:nvSpPr>
        <p:spPr>
          <a:xfrm>
            <a:off x="647612" y="10086644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9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9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: скругленные углы 14">
            <a:hlinkClick r:id="rId12" action="ppaction://hlinksldjump"/>
            <a:extLst>
              <a:ext uri="{FF2B5EF4-FFF2-40B4-BE49-F238E27FC236}">
                <a16:creationId xmlns:a16="http://schemas.microsoft.com/office/drawing/2014/main" id="{85D20110-E66E-44FE-B67B-A0B5E8C76911}"/>
              </a:ext>
            </a:extLst>
          </p:cNvPr>
          <p:cNvSpPr/>
          <p:nvPr/>
        </p:nvSpPr>
        <p:spPr>
          <a:xfrm>
            <a:off x="5089017" y="10084807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10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10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: скругленные углы 15">
            <a:hlinkClick r:id="rId13" action="ppaction://hlinksldjump"/>
            <a:extLst>
              <a:ext uri="{FF2B5EF4-FFF2-40B4-BE49-F238E27FC236}">
                <a16:creationId xmlns:a16="http://schemas.microsoft.com/office/drawing/2014/main" id="{2E7BE63A-2AD2-4918-A900-D11E8F175B29}"/>
              </a:ext>
            </a:extLst>
          </p:cNvPr>
          <p:cNvSpPr/>
          <p:nvPr/>
        </p:nvSpPr>
        <p:spPr>
          <a:xfrm>
            <a:off x="647612" y="11874871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11 класс</a:t>
            </a:r>
          </a:p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11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8" name="Прямоугольник: скругленные углы 17">
            <a:hlinkClick r:id="rId14" action="ppaction://hlinksldjump"/>
            <a:extLst>
              <a:ext uri="{FF2B5EF4-FFF2-40B4-BE49-F238E27FC236}">
                <a16:creationId xmlns:a16="http://schemas.microsoft.com/office/drawing/2014/main" id="{BD3FEC19-C621-4959-AC86-C54DD273A558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9" name="Прямоугольник: скругленные углы 18">
            <a:hlinkClick r:id="rId15" action="ppaction://hlinksldjump"/>
            <a:extLst>
              <a:ext uri="{FF2B5EF4-FFF2-40B4-BE49-F238E27FC236}">
                <a16:creationId xmlns:a16="http://schemas.microsoft.com/office/drawing/2014/main" id="{1B068E4B-90BD-4AFE-9C62-3EF413575207}"/>
              </a:ext>
            </a:extLst>
          </p:cNvPr>
          <p:cNvSpPr/>
          <p:nvPr/>
        </p:nvSpPr>
        <p:spPr>
          <a:xfrm>
            <a:off x="5089016" y="11874870"/>
            <a:ext cx="326290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IT</a:t>
            </a:r>
            <a:r>
              <a:rPr lang="kk-KZ" sz="2400" b="1" dirty="0">
                <a:latin typeface="Century Gothic" panose="020B0502020202020204" pitchFamily="34" charset="0"/>
              </a:rPr>
              <a:t> класс</a:t>
            </a:r>
          </a:p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IT</a:t>
            </a:r>
            <a:r>
              <a:rPr lang="kk-KZ" sz="2400" b="1" dirty="0">
                <a:latin typeface="Century Gothic" panose="020B0502020202020204" pitchFamily="34" charset="0"/>
              </a:rPr>
              <a:t> сынып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1CFADD0-75A1-4621-9D59-45DBAC58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Звонки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5B7426-6518-48A8-AF6B-1F61A83C03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4" name="Прямоугольник 11">
            <a:extLst>
              <a:ext uri="{FF2B5EF4-FFF2-40B4-BE49-F238E27FC236}">
                <a16:creationId xmlns:a16="http://schemas.microsoft.com/office/drawing/2014/main" id="{F7B2FD61-1346-4847-B555-1DC68866C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690152"/>
            <a:ext cx="6013450" cy="157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Қонырау кестесі</a:t>
            </a:r>
          </a:p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Расписание звонков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" name="Прямоугольник: скругленные углы 4">
            <a:hlinkClick r:id="rId3" action="ppaction://hlinksldjump"/>
            <a:extLst>
              <a:ext uri="{FF2B5EF4-FFF2-40B4-BE49-F238E27FC236}">
                <a16:creationId xmlns:a16="http://schemas.microsoft.com/office/drawing/2014/main" id="{E6ED57C3-C3FB-4F88-8D40-0DB9498B7186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A9937DC8-C1EE-E372-C485-A7339ADE6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714181"/>
              </p:ext>
            </p:extLst>
          </p:nvPr>
        </p:nvGraphicFramePr>
        <p:xfrm>
          <a:off x="416561" y="4263513"/>
          <a:ext cx="8166410" cy="557212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595116">
                  <a:extLst>
                    <a:ext uri="{9D8B030D-6E8A-4147-A177-3AD203B41FA5}">
                      <a16:colId xmlns:a16="http://schemas.microsoft.com/office/drawing/2014/main" val="1296795708"/>
                    </a:ext>
                  </a:extLst>
                </a:gridCol>
                <a:gridCol w="3579778">
                  <a:extLst>
                    <a:ext uri="{9D8B030D-6E8A-4147-A177-3AD203B41FA5}">
                      <a16:colId xmlns:a16="http://schemas.microsoft.com/office/drawing/2014/main" val="523487104"/>
                    </a:ext>
                  </a:extLst>
                </a:gridCol>
                <a:gridCol w="486383">
                  <a:extLst>
                    <a:ext uri="{9D8B030D-6E8A-4147-A177-3AD203B41FA5}">
                      <a16:colId xmlns:a16="http://schemas.microsoft.com/office/drawing/2014/main" val="118299722"/>
                    </a:ext>
                  </a:extLst>
                </a:gridCol>
                <a:gridCol w="3505133">
                  <a:extLst>
                    <a:ext uri="{9D8B030D-6E8A-4147-A177-3AD203B41FA5}">
                      <a16:colId xmlns:a16="http://schemas.microsoft.com/office/drawing/2014/main" val="3567513199"/>
                    </a:ext>
                  </a:extLst>
                </a:gridCol>
              </a:tblGrid>
              <a:tr h="272058">
                <a:tc>
                  <a:txBody>
                    <a:bodyPr/>
                    <a:lstStyle/>
                    <a:p>
                      <a:pPr algn="ctr" fontAlgn="b"/>
                      <a:r>
                        <a:rPr lang="ru-RU" sz="36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x-none" sz="3600" b="1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lang="ru-RU" sz="36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ауысым</a:t>
                      </a:r>
                      <a:endParaRPr lang="ru-RU" sz="3600" b="1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36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lang="ru-RU" sz="36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смена</a:t>
                      </a:r>
                      <a:endParaRPr lang="ru-RU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6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 </a:t>
                      </a:r>
                      <a:r>
                        <a:rPr lang="ru-RU" sz="3600" b="1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ауысым</a:t>
                      </a:r>
                      <a:endParaRPr lang="ru-RU" sz="3600" b="1" u="none" strike="noStrike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36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II </a:t>
                      </a:r>
                      <a:r>
                        <a:rPr lang="ru-RU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смена</a:t>
                      </a:r>
                      <a:endParaRPr lang="ru-RU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6501775"/>
                  </a:ext>
                </a:extLst>
              </a:tr>
              <a:tr h="272058"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7:45-8: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(5)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14:00-14:4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(5)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5948119"/>
                  </a:ext>
                </a:extLst>
              </a:tr>
              <a:tr h="272058"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8:3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(10)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(10)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1541090"/>
                  </a:ext>
                </a:extLst>
              </a:tr>
              <a:tr h="272058"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0-10: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(5)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5-16: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(5)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7398589"/>
                  </a:ext>
                </a:extLst>
              </a:tr>
              <a:tr h="272058"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 (10)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(10)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1259349"/>
                  </a:ext>
                </a:extLst>
              </a:tr>
              <a:tr h="272058"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 (5)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k-KZ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kk-KZ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(5)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906991"/>
                  </a:ext>
                </a:extLst>
              </a:tr>
              <a:tr h="272058"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ru-RU" sz="3600" u="none" strike="noStrike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x-none" sz="3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k-KZ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kk-KZ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kk-KZ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 (5)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2584056"/>
                  </a:ext>
                </a:extLst>
              </a:tr>
              <a:tr h="272058"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x-none" sz="3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(5)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-19: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6239480"/>
                  </a:ext>
                </a:extLst>
              </a:tr>
              <a:tr h="272058"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x-none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sz="36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3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x-none" sz="3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3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x-none" sz="3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0729446"/>
                  </a:ext>
                </a:extLst>
              </a:tr>
            </a:tbl>
          </a:graphicData>
        </a:graphic>
      </p:graphicFrame>
      <p:pic>
        <p:nvPicPr>
          <p:cNvPr id="2050" name="Picture 2" descr="https://i.pinimg.com/originals/43/7e/29/437e29ad7b1c07544a76826bf8b42291.gif">
            <a:extLst>
              <a:ext uri="{FF2B5EF4-FFF2-40B4-BE49-F238E27FC236}">
                <a16:creationId xmlns:a16="http://schemas.microsoft.com/office/drawing/2014/main" id="{E032E51B-B491-4CBE-B287-2FB4FBC7C3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" y="479730"/>
            <a:ext cx="1903028" cy="19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7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CAB09-FBCE-47EE-953D-05D140EB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школе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592877"/>
            <a:ext cx="6013450" cy="73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Мектеп туралы</a:t>
            </a: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: скругленные углы 15">
            <a:hlinkClick r:id="rId4" action="ppaction://hlinksldjump"/>
            <a:extLst>
              <a:ext uri="{FF2B5EF4-FFF2-40B4-BE49-F238E27FC236}">
                <a16:creationId xmlns:a16="http://schemas.microsoft.com/office/drawing/2014/main" id="{A595DC01-C8FD-4E5E-B8B1-A67125AE68AF}"/>
              </a:ext>
            </a:extLst>
          </p:cNvPr>
          <p:cNvSpPr/>
          <p:nvPr/>
        </p:nvSpPr>
        <p:spPr>
          <a:xfrm>
            <a:off x="2573689" y="2404921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Мектеп паспорты</a:t>
            </a:r>
          </a:p>
        </p:txBody>
      </p:sp>
      <p:sp>
        <p:nvSpPr>
          <p:cNvPr id="17" name="Прямоугольник: скругленные углы 16">
            <a:hlinkClick r:id="rId5" action="ppaction://hlinksldjump"/>
            <a:extLst>
              <a:ext uri="{FF2B5EF4-FFF2-40B4-BE49-F238E27FC236}">
                <a16:creationId xmlns:a16="http://schemas.microsoft.com/office/drawing/2014/main" id="{D4F84CE2-A59F-475F-B425-3E4FB0E20010}"/>
              </a:ext>
            </a:extLst>
          </p:cNvPr>
          <p:cNvSpPr/>
          <p:nvPr/>
        </p:nvSpPr>
        <p:spPr>
          <a:xfrm>
            <a:off x="2573692" y="3835400"/>
            <a:ext cx="3852153" cy="184150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Цифрландыру және қауіпсіздік</a:t>
            </a:r>
          </a:p>
        </p:txBody>
      </p:sp>
      <p:sp>
        <p:nvSpPr>
          <p:cNvPr id="18" name="Прямоугольник: скругленные углы 17">
            <a:hlinkClick r:id="rId6" action="ppaction://hlinksldjump"/>
            <a:extLst>
              <a:ext uri="{FF2B5EF4-FFF2-40B4-BE49-F238E27FC236}">
                <a16:creationId xmlns:a16="http://schemas.microsoft.com/office/drawing/2014/main" id="{88DDC3AD-2B79-480A-B22C-104207871410}"/>
              </a:ext>
            </a:extLst>
          </p:cNvPr>
          <p:cNvSpPr/>
          <p:nvPr/>
        </p:nvSpPr>
        <p:spPr>
          <a:xfrm>
            <a:off x="2573688" y="5885700"/>
            <a:ext cx="3852153" cy="1167320"/>
          </a:xfrm>
          <a:prstGeom prst="roundRect">
            <a:avLst/>
          </a:prstGeom>
          <a:solidFill>
            <a:srgbClr val="314864"/>
          </a:solid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400" b="1" dirty="0">
                <a:latin typeface="Century Gothic" panose="020B0502020202020204" pitchFamily="34" charset="0"/>
              </a:rPr>
              <a:t>Мектеп парламенті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5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071A9-B45A-4045-9172-B22C36B0B6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35842" name="Прямоугольник 3"/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1-сыныптар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en-US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1</a:t>
            </a: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AC7B63C-D470-479A-9C05-69C1B3CA6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00419"/>
              </p:ext>
            </p:extLst>
          </p:nvPr>
        </p:nvGraphicFramePr>
        <p:xfrm>
          <a:off x="497656" y="928459"/>
          <a:ext cx="8004226" cy="1219149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9873">
                  <a:extLst>
                    <a:ext uri="{9D8B030D-6E8A-4147-A177-3AD203B41FA5}">
                      <a16:colId xmlns:a16="http://schemas.microsoft.com/office/drawing/2014/main" val="4241440331"/>
                    </a:ext>
                  </a:extLst>
                </a:gridCol>
                <a:gridCol w="269167">
                  <a:extLst>
                    <a:ext uri="{9D8B030D-6E8A-4147-A177-3AD203B41FA5}">
                      <a16:colId xmlns:a16="http://schemas.microsoft.com/office/drawing/2014/main" val="1451251588"/>
                    </a:ext>
                  </a:extLst>
                </a:gridCol>
                <a:gridCol w="1099023">
                  <a:extLst>
                    <a:ext uri="{9D8B030D-6E8A-4147-A177-3AD203B41FA5}">
                      <a16:colId xmlns:a16="http://schemas.microsoft.com/office/drawing/2014/main" val="4037880366"/>
                    </a:ext>
                  </a:extLst>
                </a:gridCol>
                <a:gridCol w="1257177">
                  <a:extLst>
                    <a:ext uri="{9D8B030D-6E8A-4147-A177-3AD203B41FA5}">
                      <a16:colId xmlns:a16="http://schemas.microsoft.com/office/drawing/2014/main" val="1102140394"/>
                    </a:ext>
                  </a:extLst>
                </a:gridCol>
                <a:gridCol w="971455">
                  <a:extLst>
                    <a:ext uri="{9D8B030D-6E8A-4147-A177-3AD203B41FA5}">
                      <a16:colId xmlns:a16="http://schemas.microsoft.com/office/drawing/2014/main" val="2942326930"/>
                    </a:ext>
                  </a:extLst>
                </a:gridCol>
                <a:gridCol w="1238129">
                  <a:extLst>
                    <a:ext uri="{9D8B030D-6E8A-4147-A177-3AD203B41FA5}">
                      <a16:colId xmlns:a16="http://schemas.microsoft.com/office/drawing/2014/main" val="3872022370"/>
                    </a:ext>
                  </a:extLst>
                </a:gridCol>
                <a:gridCol w="1009760">
                  <a:extLst>
                    <a:ext uri="{9D8B030D-6E8A-4147-A177-3AD203B41FA5}">
                      <a16:colId xmlns:a16="http://schemas.microsoft.com/office/drawing/2014/main" val="4223663287"/>
                    </a:ext>
                  </a:extLst>
                </a:gridCol>
                <a:gridCol w="976961">
                  <a:extLst>
                    <a:ext uri="{9D8B030D-6E8A-4147-A177-3AD203B41FA5}">
                      <a16:colId xmlns:a16="http://schemas.microsoft.com/office/drawing/2014/main" val="1831106576"/>
                    </a:ext>
                  </a:extLst>
                </a:gridCol>
                <a:gridCol w="942681">
                  <a:extLst>
                    <a:ext uri="{9D8B030D-6E8A-4147-A177-3AD203B41FA5}">
                      <a16:colId xmlns:a16="http://schemas.microsoft.com/office/drawing/2014/main" val="3363905942"/>
                    </a:ext>
                  </a:extLst>
                </a:gridCol>
              </a:tblGrid>
              <a:tr h="393384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u="none" strike="noStrike" dirty="0">
                          <a:effectLst/>
                        </a:rPr>
                        <a:t> </a:t>
                      </a:r>
                      <a:endParaRPr lang="ru-RU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1 А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1Ә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effectLst/>
                        </a:rPr>
                        <a:t>1Б</a:t>
                      </a:r>
                      <a:endParaRPr lang="ru-RU" sz="2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1В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effectLst/>
                        </a:rPr>
                        <a:t>1Г</a:t>
                      </a:r>
                      <a:endParaRPr lang="ru-RU" sz="2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1 Ғ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1Д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1891617131"/>
                  </a:ext>
                </a:extLst>
              </a:tr>
              <a:tr h="45123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Дүйсенбі/Понедельник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2257235795"/>
                  </a:ext>
                </a:extLst>
              </a:tr>
              <a:tr h="5206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2408728103"/>
                  </a:ext>
                </a:extLst>
              </a:tr>
              <a:tr h="6016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бейнелеу өнері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651161950"/>
                  </a:ext>
                </a:extLst>
              </a:tr>
              <a:tr h="111073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бейнелеу өнері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бейнелеу өнері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жаратылыстану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бейнелеу өнері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868672069"/>
                  </a:ext>
                </a:extLst>
              </a:tr>
              <a:tr h="5900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Сейсенбі/Вторник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3572246635"/>
                  </a:ext>
                </a:extLst>
              </a:tr>
              <a:tr h="5669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2270782660"/>
                  </a:ext>
                </a:extLst>
              </a:tr>
              <a:tr h="6710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жаратылыстану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жаратылыстану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еңбекке баулу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3392374190"/>
                  </a:ext>
                </a:extLst>
              </a:tr>
              <a:tr h="890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жаратылыстану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3261122610"/>
                  </a:ext>
                </a:extLst>
              </a:tr>
              <a:tr h="358674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Сәрсенбі/Среда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 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109433298"/>
                  </a:ext>
                </a:extLst>
              </a:tr>
              <a:tr h="65949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2787814461"/>
                  </a:ext>
                </a:extLst>
              </a:tr>
              <a:tr h="45123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еңбекке баулу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еңбекке баулу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бейнелеу өнері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жаратылыстану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530992195"/>
                  </a:ext>
                </a:extLst>
              </a:tr>
              <a:tr h="78676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204918087"/>
                  </a:ext>
                </a:extLst>
              </a:tr>
              <a:tr h="23140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Бейсенбі/Четверг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1336667007"/>
                  </a:ext>
                </a:extLst>
              </a:tr>
              <a:tr h="45123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551360491"/>
                  </a:ext>
                </a:extLst>
              </a:tr>
              <a:tr h="50908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еңбекке баулу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еңбекке баулу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бейнелеу өнері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657476342"/>
                  </a:ext>
                </a:extLst>
              </a:tr>
              <a:tr h="47437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жаратылыстану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3779205888"/>
                  </a:ext>
                </a:extLst>
              </a:tr>
              <a:tr h="23140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Жұма/Пятница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374903146"/>
                  </a:ext>
                </a:extLst>
              </a:tr>
              <a:tr h="63635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жаратылыстану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679059576"/>
                  </a:ext>
                </a:extLst>
              </a:tr>
              <a:tr h="67106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еңбекке баулу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бейнелеу өнері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әліппе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3476209648"/>
                  </a:ext>
                </a:extLst>
              </a:tr>
              <a:tr h="890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еңбекке баулу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32792876"/>
                  </a:ext>
                </a:extLst>
              </a:tr>
            </a:tbl>
          </a:graphicData>
        </a:graphic>
      </p:graphicFrame>
      <p:sp>
        <p:nvSpPr>
          <p:cNvPr id="2" name="Прямоугольник: скругленные углы 1">
            <a:hlinkClick r:id="rId3" action="ppaction://hlinksldjump"/>
            <a:extLst>
              <a:ext uri="{FF2B5EF4-FFF2-40B4-BE49-F238E27FC236}">
                <a16:creationId xmlns:a16="http://schemas.microsoft.com/office/drawing/2014/main" id="{EED21E00-F9EC-44AD-9FE4-E61BC06327F2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hlinkClick r:id="rId4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1AC0C270-0C1D-49CE-A6FC-3C21704BA704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B103DB-0F4A-4D3D-BE12-E35DEDF6D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49C76B8-3B98-46E3-AF6A-D3D15F585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71164"/>
              </p:ext>
            </p:extLst>
          </p:nvPr>
        </p:nvGraphicFramePr>
        <p:xfrm>
          <a:off x="606664" y="928459"/>
          <a:ext cx="7885926" cy="119144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78678">
                  <a:extLst>
                    <a:ext uri="{9D8B030D-6E8A-4147-A177-3AD203B41FA5}">
                      <a16:colId xmlns:a16="http://schemas.microsoft.com/office/drawing/2014/main" val="1253883201"/>
                    </a:ext>
                  </a:extLst>
                </a:gridCol>
                <a:gridCol w="273718">
                  <a:extLst>
                    <a:ext uri="{9D8B030D-6E8A-4147-A177-3AD203B41FA5}">
                      <a16:colId xmlns:a16="http://schemas.microsoft.com/office/drawing/2014/main" val="1843881871"/>
                    </a:ext>
                  </a:extLst>
                </a:gridCol>
                <a:gridCol w="1238129">
                  <a:extLst>
                    <a:ext uri="{9D8B030D-6E8A-4147-A177-3AD203B41FA5}">
                      <a16:colId xmlns:a16="http://schemas.microsoft.com/office/drawing/2014/main" val="522835488"/>
                    </a:ext>
                  </a:extLst>
                </a:gridCol>
                <a:gridCol w="1466706">
                  <a:extLst>
                    <a:ext uri="{9D8B030D-6E8A-4147-A177-3AD203B41FA5}">
                      <a16:colId xmlns:a16="http://schemas.microsoft.com/office/drawing/2014/main" val="1545593838"/>
                    </a:ext>
                  </a:extLst>
                </a:gridCol>
                <a:gridCol w="1180984">
                  <a:extLst>
                    <a:ext uri="{9D8B030D-6E8A-4147-A177-3AD203B41FA5}">
                      <a16:colId xmlns:a16="http://schemas.microsoft.com/office/drawing/2014/main" val="2850144434"/>
                    </a:ext>
                  </a:extLst>
                </a:gridCol>
                <a:gridCol w="1371466">
                  <a:extLst>
                    <a:ext uri="{9D8B030D-6E8A-4147-A177-3AD203B41FA5}">
                      <a16:colId xmlns:a16="http://schemas.microsoft.com/office/drawing/2014/main" val="2303715909"/>
                    </a:ext>
                  </a:extLst>
                </a:gridCol>
                <a:gridCol w="971455">
                  <a:extLst>
                    <a:ext uri="{9D8B030D-6E8A-4147-A177-3AD203B41FA5}">
                      <a16:colId xmlns:a16="http://schemas.microsoft.com/office/drawing/2014/main" val="1997217825"/>
                    </a:ext>
                  </a:extLst>
                </a:gridCol>
                <a:gridCol w="1104790">
                  <a:extLst>
                    <a:ext uri="{9D8B030D-6E8A-4147-A177-3AD203B41FA5}">
                      <a16:colId xmlns:a16="http://schemas.microsoft.com/office/drawing/2014/main" val="326250664"/>
                    </a:ext>
                  </a:extLst>
                </a:gridCol>
              </a:tblGrid>
              <a:tr h="43620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 Е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1Ж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1З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solidFill>
                            <a:schemeClr val="tx1"/>
                          </a:solidFill>
                          <a:effectLst/>
                        </a:rPr>
                        <a:t>1 И</a:t>
                      </a:r>
                      <a:endParaRPr lang="ru-RU" sz="2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1К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 Л</a:t>
                      </a:r>
                      <a:endParaRPr lang="ru-RU" sz="2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374372531"/>
                  </a:ext>
                </a:extLst>
              </a:tr>
              <a:tr h="43198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Дүйсенбі/Понедельник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163180681"/>
                  </a:ext>
                </a:extLst>
              </a:tr>
              <a:tr h="4984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казакский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15351333"/>
                  </a:ext>
                </a:extLst>
              </a:tr>
              <a:tr h="57598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695809218"/>
                  </a:ext>
                </a:extLst>
              </a:tr>
              <a:tr h="106335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изобразительное искусство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изобразительное искусство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236104907"/>
                  </a:ext>
                </a:extLst>
              </a:tr>
              <a:tr h="5649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Сейсенбі/Вторник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621431459"/>
                  </a:ext>
                </a:extLst>
              </a:tr>
              <a:tr h="54275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казакский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451621307"/>
                  </a:ext>
                </a:extLst>
              </a:tr>
              <a:tr h="64244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404630129"/>
                  </a:ext>
                </a:extLst>
              </a:tr>
              <a:tr h="85289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трудовое обучение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изобразительное искусство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трудовое обучение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732762999"/>
                  </a:ext>
                </a:extLst>
              </a:tr>
              <a:tr h="343373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Сәрсенбі/Среда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2110343797"/>
                  </a:ext>
                </a:extLst>
              </a:tr>
              <a:tr h="6313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2597790349"/>
                  </a:ext>
                </a:extLst>
              </a:tr>
              <a:tr h="436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2090190703"/>
                  </a:ext>
                </a:extLst>
              </a:tr>
              <a:tr h="75320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изобразительное искусство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трудовое обучение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изобразительное искусство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2458923465"/>
                  </a:ext>
                </a:extLst>
              </a:tr>
              <a:tr h="43620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Бейсенбі/Четверг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83306629"/>
                  </a:ext>
                </a:extLst>
              </a:tr>
              <a:tr h="436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980231022"/>
                  </a:ext>
                </a:extLst>
              </a:tr>
              <a:tr h="48736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трудовое обучение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154700933"/>
                  </a:ext>
                </a:extLst>
              </a:tr>
              <a:tr h="4541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трудовое обучение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трудовое обучение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280138710"/>
                  </a:ext>
                </a:extLst>
              </a:tr>
              <a:tr h="222863">
                <a:tc rowSpan="4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Жұма/Пятница</a:t>
                      </a:r>
                      <a:endParaRPr lang="ru-RU" sz="14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752974659"/>
                  </a:ext>
                </a:extLst>
              </a:tr>
              <a:tr h="6092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811913090"/>
                  </a:ext>
                </a:extLst>
              </a:tr>
              <a:tr h="64244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букварь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изобразительное искусство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2554898226"/>
                  </a:ext>
                </a:extLst>
              </a:tr>
              <a:tr h="85289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solidFill>
                            <a:schemeClr val="tx1"/>
                          </a:solidFill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040825204"/>
                  </a:ext>
                </a:extLst>
              </a:tr>
            </a:tbl>
          </a:graphicData>
        </a:graphic>
      </p:graphicFrame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AE5DDC2D-70B3-4385-BFDC-71F64B7C7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73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1-сыныптар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en-US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1</a:t>
            </a: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AB325E17-6A84-4562-B441-FED589C33C0F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4" action="ppaction://hlinksldjump"/>
            <a:extLst>
              <a:ext uri="{FF2B5EF4-FFF2-40B4-BE49-F238E27FC236}">
                <a16:creationId xmlns:a16="http://schemas.microsoft.com/office/drawing/2014/main" id="{37916F4F-72F1-48F5-93F0-50204C23697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4DAB92-17F3-40C2-B1CD-7F25EA4D0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34C33B4-63B9-49B0-B6B7-C227F5721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048060"/>
              </p:ext>
            </p:extLst>
          </p:nvPr>
        </p:nvGraphicFramePr>
        <p:xfrm>
          <a:off x="248861" y="951439"/>
          <a:ext cx="8501815" cy="1221501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48898">
                  <a:extLst>
                    <a:ext uri="{9D8B030D-6E8A-4147-A177-3AD203B41FA5}">
                      <a16:colId xmlns:a16="http://schemas.microsoft.com/office/drawing/2014/main" val="1352185187"/>
                    </a:ext>
                  </a:extLst>
                </a:gridCol>
                <a:gridCol w="181272">
                  <a:extLst>
                    <a:ext uri="{9D8B030D-6E8A-4147-A177-3AD203B41FA5}">
                      <a16:colId xmlns:a16="http://schemas.microsoft.com/office/drawing/2014/main" val="4236405831"/>
                    </a:ext>
                  </a:extLst>
                </a:gridCol>
                <a:gridCol w="1047647">
                  <a:extLst>
                    <a:ext uri="{9D8B030D-6E8A-4147-A177-3AD203B41FA5}">
                      <a16:colId xmlns:a16="http://schemas.microsoft.com/office/drawing/2014/main" val="3317973408"/>
                    </a:ext>
                  </a:extLst>
                </a:gridCol>
                <a:gridCol w="1161936">
                  <a:extLst>
                    <a:ext uri="{9D8B030D-6E8A-4147-A177-3AD203B41FA5}">
                      <a16:colId xmlns:a16="http://schemas.microsoft.com/office/drawing/2014/main" val="862244453"/>
                    </a:ext>
                  </a:extLst>
                </a:gridCol>
                <a:gridCol w="1104792">
                  <a:extLst>
                    <a:ext uri="{9D8B030D-6E8A-4147-A177-3AD203B41FA5}">
                      <a16:colId xmlns:a16="http://schemas.microsoft.com/office/drawing/2014/main" val="3839435712"/>
                    </a:ext>
                  </a:extLst>
                </a:gridCol>
                <a:gridCol w="1066695">
                  <a:extLst>
                    <a:ext uri="{9D8B030D-6E8A-4147-A177-3AD203B41FA5}">
                      <a16:colId xmlns:a16="http://schemas.microsoft.com/office/drawing/2014/main" val="1154040483"/>
                    </a:ext>
                  </a:extLst>
                </a:gridCol>
                <a:gridCol w="1314321">
                  <a:extLst>
                    <a:ext uri="{9D8B030D-6E8A-4147-A177-3AD203B41FA5}">
                      <a16:colId xmlns:a16="http://schemas.microsoft.com/office/drawing/2014/main" val="232022931"/>
                    </a:ext>
                  </a:extLst>
                </a:gridCol>
                <a:gridCol w="1180984">
                  <a:extLst>
                    <a:ext uri="{9D8B030D-6E8A-4147-A177-3AD203B41FA5}">
                      <a16:colId xmlns:a16="http://schemas.microsoft.com/office/drawing/2014/main" val="2424101086"/>
                    </a:ext>
                  </a:extLst>
                </a:gridCol>
                <a:gridCol w="1195270">
                  <a:extLst>
                    <a:ext uri="{9D8B030D-6E8A-4147-A177-3AD203B41FA5}">
                      <a16:colId xmlns:a16="http://schemas.microsoft.com/office/drawing/2014/main" val="2676610984"/>
                    </a:ext>
                  </a:extLst>
                </a:gridCol>
              </a:tblGrid>
              <a:tr h="43620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2А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2Ә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2Б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 В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 Г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effectLst/>
                        </a:rPr>
                        <a:t>2 Ғ</a:t>
                      </a:r>
                      <a:endParaRPr lang="ru-RU" sz="2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2Д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901062808"/>
                  </a:ext>
                </a:extLst>
              </a:tr>
              <a:tr h="424473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Дүйсенбі/Понедельник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>
                          <a:effectLst/>
                        </a:rPr>
                        <a:t>математика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>
                          <a:effectLst/>
                        </a:rPr>
                        <a:t>математика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>
                          <a:effectLst/>
                        </a:rPr>
                        <a:t>математика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>
                          <a:effectLst/>
                        </a:rPr>
                        <a:t>математика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>
                          <a:effectLst/>
                        </a:rPr>
                        <a:t>математика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719044742"/>
                  </a:ext>
                </a:extLst>
              </a:tr>
              <a:tr h="4598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627921197"/>
                  </a:ext>
                </a:extLst>
              </a:tr>
              <a:tr h="5541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литературное чтение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549903583"/>
                  </a:ext>
                </a:extLst>
              </a:tr>
              <a:tr h="49521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 err="1">
                          <a:effectLst/>
                        </a:rPr>
                        <a:t>орыс</a:t>
                      </a:r>
                      <a:r>
                        <a:rPr lang="ru-RU" sz="1100" b="0" u="none" strike="noStrike" dirty="0">
                          <a:effectLst/>
                        </a:rPr>
                        <a:t> </a:t>
                      </a:r>
                      <a:r>
                        <a:rPr lang="ru-RU" sz="1100" b="0" u="none" strike="noStrike" dirty="0" err="1">
                          <a:effectLst/>
                        </a:rPr>
                        <a:t>тілі</a:t>
                      </a:r>
                      <a:r>
                        <a:rPr lang="ru-RU" sz="1100" b="0" u="none" strike="noStrike" dirty="0">
                          <a:effectLst/>
                        </a:rPr>
                        <a:t>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физическая 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15660996"/>
                  </a:ext>
                </a:extLst>
              </a:tr>
              <a:tr h="51880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276009513"/>
                  </a:ext>
                </a:extLst>
              </a:tr>
              <a:tr h="436202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Сейсенбі/Вторник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цифрлық сауаттылық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082192991"/>
                  </a:ext>
                </a:extLst>
              </a:tr>
              <a:tr h="44805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50850204"/>
                  </a:ext>
                </a:extLst>
              </a:tr>
              <a:tr h="43626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 err="1">
                          <a:effectLst/>
                        </a:rPr>
                        <a:t>әдебиеттік</a:t>
                      </a:r>
                      <a:r>
                        <a:rPr lang="ru-RU" sz="1100" b="0" u="none" strike="noStrike" dirty="0">
                          <a:effectLst/>
                        </a:rPr>
                        <a:t> </a:t>
                      </a:r>
                      <a:r>
                        <a:rPr lang="ru-RU" sz="1100" b="0" u="none" strike="noStrike" dirty="0" err="1">
                          <a:effectLst/>
                        </a:rPr>
                        <a:t>оқу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71948844"/>
                  </a:ext>
                </a:extLst>
              </a:tr>
              <a:tr h="436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цифрлық сауаттылық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цифрлық сауаттылық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литературное чтение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08701640"/>
                  </a:ext>
                </a:extLst>
              </a:tr>
              <a:tr h="4598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цифровая грамотность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30257920"/>
                  </a:ext>
                </a:extLst>
              </a:tr>
              <a:tr h="271191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Сәрсенбі/Среда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145059495"/>
                  </a:ext>
                </a:extLst>
              </a:tr>
              <a:tr h="5070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34875960"/>
                  </a:ext>
                </a:extLst>
              </a:tr>
              <a:tr h="436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890672426"/>
                  </a:ext>
                </a:extLst>
              </a:tr>
              <a:tr h="49521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дүниетану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цифрлық сауаттылық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дүниетану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художественный 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920235267"/>
                  </a:ext>
                </a:extLst>
              </a:tr>
              <a:tr h="436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502957990"/>
                  </a:ext>
                </a:extLst>
              </a:tr>
              <a:tr h="436202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Бейсенбі/Четверг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80081961"/>
                  </a:ext>
                </a:extLst>
              </a:tr>
              <a:tr h="43620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139405663"/>
                  </a:ext>
                </a:extLst>
              </a:tr>
              <a:tr h="4598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506440904"/>
                  </a:ext>
                </a:extLst>
              </a:tr>
              <a:tr h="5070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ағылшын тілі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947615288"/>
                  </a:ext>
                </a:extLst>
              </a:tr>
              <a:tr h="49521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познание мира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839675196"/>
                  </a:ext>
                </a:extLst>
              </a:tr>
              <a:tr h="518801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Жұма/Пятница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1900343807"/>
                  </a:ext>
                </a:extLst>
              </a:tr>
              <a:tr h="47163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цифрлық сауаттылық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дүниетану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дүниетану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дүниетану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литературное чтение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2154914163"/>
                  </a:ext>
                </a:extLst>
              </a:tr>
              <a:tr h="6367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3325547390"/>
                  </a:ext>
                </a:extLst>
              </a:tr>
              <a:tr h="4834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әдебиеттік оқу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дүниетану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цифрлық сауаттылық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физическая 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4023427471"/>
                  </a:ext>
                </a:extLst>
              </a:tr>
              <a:tr h="51880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>
                          <a:effectLst/>
                        </a:rPr>
                        <a:t> 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u="none" strike="noStrike" dirty="0">
                          <a:effectLst/>
                        </a:rPr>
                        <a:t> 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:a16="http://schemas.microsoft.com/office/drawing/2014/main" val="516852627"/>
                  </a:ext>
                </a:extLst>
              </a:tr>
            </a:tbl>
          </a:graphicData>
        </a:graphic>
      </p:graphicFrame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5294FBAD-2A3F-4AA3-8F9B-41C43B65E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2-сыныптар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2-классы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EC4E4875-F488-4A84-8B69-67D1F6E615AE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4" action="ppaction://hlinksldjump"/>
            <a:extLst>
              <a:ext uri="{FF2B5EF4-FFF2-40B4-BE49-F238E27FC236}">
                <a16:creationId xmlns:a16="http://schemas.microsoft.com/office/drawing/2014/main" id="{CE48C74A-7E15-4B25-8DFA-A3F125FFB38D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BC0A71C6-653E-4063-8126-19D5CAA2A049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5D7F4B-020C-4139-B503-9EA3263C9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AFCD9CB-3F83-4E1D-ACEC-8D5DDD4DD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66361"/>
              </p:ext>
            </p:extLst>
          </p:nvPr>
        </p:nvGraphicFramePr>
        <p:xfrm>
          <a:off x="248861" y="928459"/>
          <a:ext cx="8501816" cy="125095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5137">
                  <a:extLst>
                    <a:ext uri="{9D8B030D-6E8A-4147-A177-3AD203B41FA5}">
                      <a16:colId xmlns:a16="http://schemas.microsoft.com/office/drawing/2014/main" val="3762249515"/>
                    </a:ext>
                  </a:extLst>
                </a:gridCol>
                <a:gridCol w="203129">
                  <a:extLst>
                    <a:ext uri="{9D8B030D-6E8A-4147-A177-3AD203B41FA5}">
                      <a16:colId xmlns:a16="http://schemas.microsoft.com/office/drawing/2014/main" val="1929715867"/>
                    </a:ext>
                  </a:extLst>
                </a:gridCol>
                <a:gridCol w="1219081">
                  <a:extLst>
                    <a:ext uri="{9D8B030D-6E8A-4147-A177-3AD203B41FA5}">
                      <a16:colId xmlns:a16="http://schemas.microsoft.com/office/drawing/2014/main" val="2637261232"/>
                    </a:ext>
                  </a:extLst>
                </a:gridCol>
                <a:gridCol w="1219081">
                  <a:extLst>
                    <a:ext uri="{9D8B030D-6E8A-4147-A177-3AD203B41FA5}">
                      <a16:colId xmlns:a16="http://schemas.microsoft.com/office/drawing/2014/main" val="467031284"/>
                    </a:ext>
                  </a:extLst>
                </a:gridCol>
                <a:gridCol w="1085744">
                  <a:extLst>
                    <a:ext uri="{9D8B030D-6E8A-4147-A177-3AD203B41FA5}">
                      <a16:colId xmlns:a16="http://schemas.microsoft.com/office/drawing/2014/main" val="2631446957"/>
                    </a:ext>
                  </a:extLst>
                </a:gridCol>
                <a:gridCol w="1085744">
                  <a:extLst>
                    <a:ext uri="{9D8B030D-6E8A-4147-A177-3AD203B41FA5}">
                      <a16:colId xmlns:a16="http://schemas.microsoft.com/office/drawing/2014/main" val="2141704055"/>
                    </a:ext>
                  </a:extLst>
                </a:gridCol>
                <a:gridCol w="1066695">
                  <a:extLst>
                    <a:ext uri="{9D8B030D-6E8A-4147-A177-3AD203B41FA5}">
                      <a16:colId xmlns:a16="http://schemas.microsoft.com/office/drawing/2014/main" val="602581020"/>
                    </a:ext>
                  </a:extLst>
                </a:gridCol>
                <a:gridCol w="1161936">
                  <a:extLst>
                    <a:ext uri="{9D8B030D-6E8A-4147-A177-3AD203B41FA5}">
                      <a16:colId xmlns:a16="http://schemas.microsoft.com/office/drawing/2014/main" val="812459461"/>
                    </a:ext>
                  </a:extLst>
                </a:gridCol>
                <a:gridCol w="1195269">
                  <a:extLst>
                    <a:ext uri="{9D8B030D-6E8A-4147-A177-3AD203B41FA5}">
                      <a16:colId xmlns:a16="http://schemas.microsoft.com/office/drawing/2014/main" val="860682137"/>
                    </a:ext>
                  </a:extLst>
                </a:gridCol>
              </a:tblGrid>
              <a:tr h="43597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2Е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2Ж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2З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effectLst/>
                        </a:rPr>
                        <a:t>2И</a:t>
                      </a:r>
                      <a:endParaRPr lang="ru-RU" sz="2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effectLst/>
                        </a:rPr>
                        <a:t>2К</a:t>
                      </a:r>
                      <a:endParaRPr lang="ru-RU" sz="2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effectLst/>
                        </a:rPr>
                        <a:t>2 Л  </a:t>
                      </a:r>
                      <a:endParaRPr lang="ru-RU" sz="2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2М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428976878"/>
                  </a:ext>
                </a:extLst>
              </a:tr>
              <a:tr h="585839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Дүйсенбі/Понедельник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2122320822"/>
                  </a:ext>
                </a:extLst>
              </a:tr>
              <a:tr h="4359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296612425"/>
                  </a:ext>
                </a:extLst>
              </a:tr>
              <a:tr h="5858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1305599785"/>
                  </a:ext>
                </a:extLst>
              </a:tr>
              <a:tr h="4573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2446161500"/>
                  </a:ext>
                </a:extLst>
              </a:tr>
              <a:tr h="4791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2823717996"/>
                  </a:ext>
                </a:extLst>
              </a:tr>
              <a:tr h="394188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Сейсенбі/Вторник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4058536340"/>
                  </a:ext>
                </a:extLst>
              </a:tr>
              <a:tr h="4359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3977545121"/>
                  </a:ext>
                </a:extLst>
              </a:tr>
              <a:tr h="4359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1540906470"/>
                  </a:ext>
                </a:extLst>
              </a:tr>
              <a:tr h="5858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3020763335"/>
                  </a:ext>
                </a:extLst>
              </a:tr>
              <a:tr h="4359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3783728145"/>
                  </a:ext>
                </a:extLst>
              </a:tr>
              <a:tr h="403719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Сәрсенбі/Среда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827221697"/>
                  </a:ext>
                </a:extLst>
              </a:tr>
              <a:tr h="4682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1330368366"/>
                  </a:ext>
                </a:extLst>
              </a:tr>
              <a:tr h="4359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2564557716"/>
                  </a:ext>
                </a:extLst>
              </a:tr>
              <a:tr h="60013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2674216454"/>
                  </a:ext>
                </a:extLst>
              </a:tr>
              <a:tr h="4359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3693497236"/>
                  </a:ext>
                </a:extLst>
              </a:tr>
              <a:tr h="403719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Бейсенбі/Четверг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1527263097"/>
                  </a:ext>
                </a:extLst>
              </a:tr>
              <a:tr h="4359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3444029569"/>
                  </a:ext>
                </a:extLst>
              </a:tr>
              <a:tr h="4359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1738214947"/>
                  </a:ext>
                </a:extLst>
              </a:tr>
              <a:tr h="5858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2954651546"/>
                  </a:ext>
                </a:extLst>
              </a:tr>
              <a:tr h="4573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3919040900"/>
                  </a:ext>
                </a:extLst>
              </a:tr>
              <a:tr h="479124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Жұма/Пятница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2963209919"/>
                  </a:ext>
                </a:extLst>
              </a:tr>
              <a:tr h="5858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1487215337"/>
                  </a:ext>
                </a:extLst>
              </a:tr>
              <a:tr h="58801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121862470"/>
                  </a:ext>
                </a:extLst>
              </a:tr>
              <a:tr h="4464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3614090078"/>
                  </a:ext>
                </a:extLst>
              </a:tr>
              <a:tr h="4791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293" marR="9293" marT="9293" marB="0" anchor="b"/>
                </a:tc>
                <a:extLst>
                  <a:ext uri="{0D108BD9-81ED-4DB2-BD59-A6C34878D82A}">
                    <a16:rowId xmlns:a16="http://schemas.microsoft.com/office/drawing/2014/main" val="4275231021"/>
                  </a:ext>
                </a:extLst>
              </a:tr>
            </a:tbl>
          </a:graphicData>
        </a:graphic>
      </p:graphicFrame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18689513-B47E-44CD-BF69-10F3C0613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2-сыныптар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2-классы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4D016083-4894-4444-BF7F-961121B1D623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: скругленные углы 5">
            <a:hlinkClick r:id="rId4" action="ppaction://hlinksldjump"/>
            <a:extLst>
              <a:ext uri="{FF2B5EF4-FFF2-40B4-BE49-F238E27FC236}">
                <a16:creationId xmlns:a16="http://schemas.microsoft.com/office/drawing/2014/main" id="{02CFCC8C-08CF-4C56-9BFB-435D7E6D1DD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A11D68-8E3F-49E1-A490-BAF9B8584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8D59C70-A598-4CFB-B2B9-8233CA864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973124"/>
              </p:ext>
            </p:extLst>
          </p:nvPr>
        </p:nvGraphicFramePr>
        <p:xfrm>
          <a:off x="248860" y="928459"/>
          <a:ext cx="8501817" cy="1338929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96833">
                  <a:extLst>
                    <a:ext uri="{9D8B030D-6E8A-4147-A177-3AD203B41FA5}">
                      <a16:colId xmlns:a16="http://schemas.microsoft.com/office/drawing/2014/main" val="2685901412"/>
                    </a:ext>
                  </a:extLst>
                </a:gridCol>
                <a:gridCol w="1085744">
                  <a:extLst>
                    <a:ext uri="{9D8B030D-6E8A-4147-A177-3AD203B41FA5}">
                      <a16:colId xmlns:a16="http://schemas.microsoft.com/office/drawing/2014/main" val="1634783773"/>
                    </a:ext>
                  </a:extLst>
                </a:gridCol>
                <a:gridCol w="1097172">
                  <a:extLst>
                    <a:ext uri="{9D8B030D-6E8A-4147-A177-3AD203B41FA5}">
                      <a16:colId xmlns:a16="http://schemas.microsoft.com/office/drawing/2014/main" val="3370695571"/>
                    </a:ext>
                  </a:extLst>
                </a:gridCol>
                <a:gridCol w="1173365">
                  <a:extLst>
                    <a:ext uri="{9D8B030D-6E8A-4147-A177-3AD203B41FA5}">
                      <a16:colId xmlns:a16="http://schemas.microsoft.com/office/drawing/2014/main" val="3133306453"/>
                    </a:ext>
                  </a:extLst>
                </a:gridCol>
                <a:gridCol w="1180984">
                  <a:extLst>
                    <a:ext uri="{9D8B030D-6E8A-4147-A177-3AD203B41FA5}">
                      <a16:colId xmlns:a16="http://schemas.microsoft.com/office/drawing/2014/main" val="1566513505"/>
                    </a:ext>
                  </a:extLst>
                </a:gridCol>
                <a:gridCol w="1165746">
                  <a:extLst>
                    <a:ext uri="{9D8B030D-6E8A-4147-A177-3AD203B41FA5}">
                      <a16:colId xmlns:a16="http://schemas.microsoft.com/office/drawing/2014/main" val="2820723270"/>
                    </a:ext>
                  </a:extLst>
                </a:gridCol>
                <a:gridCol w="1142888">
                  <a:extLst>
                    <a:ext uri="{9D8B030D-6E8A-4147-A177-3AD203B41FA5}">
                      <a16:colId xmlns:a16="http://schemas.microsoft.com/office/drawing/2014/main" val="3301674494"/>
                    </a:ext>
                  </a:extLst>
                </a:gridCol>
                <a:gridCol w="1359085">
                  <a:extLst>
                    <a:ext uri="{9D8B030D-6E8A-4147-A177-3AD203B41FA5}">
                      <a16:colId xmlns:a16="http://schemas.microsoft.com/office/drawing/2014/main" val="2281175122"/>
                    </a:ext>
                  </a:extLst>
                </a:gridCol>
              </a:tblGrid>
              <a:tr h="43324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 А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 Ә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 Б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3В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3Г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 Д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3Е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3143308818"/>
                  </a:ext>
                </a:extLst>
              </a:tr>
              <a:tr h="335598">
                <a:tc rowSpan="8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Дүйсенбі/Понедельник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3331292582"/>
                  </a:ext>
                </a:extLst>
              </a:tr>
              <a:tr h="3116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 err="1">
                          <a:effectLst/>
                        </a:rPr>
                        <a:t>ағылшын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тілі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588340804"/>
                  </a:ext>
                </a:extLst>
              </a:tr>
              <a:tr h="3722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 err="1">
                          <a:effectLst/>
                        </a:rPr>
                        <a:t>әдебиеттік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оқу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1092745041"/>
                  </a:ext>
                </a:extLst>
              </a:tr>
              <a:tr h="42988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4215469708"/>
                  </a:ext>
                </a:extLst>
              </a:tr>
              <a:tr h="4714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726903756"/>
                  </a:ext>
                </a:extLst>
              </a:tr>
              <a:tr h="4714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1411869798"/>
                  </a:ext>
                </a:extLst>
              </a:tr>
              <a:tr h="1894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596634567"/>
                  </a:ext>
                </a:extLst>
              </a:tr>
              <a:tr h="1894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4085396803"/>
                  </a:ext>
                </a:extLst>
              </a:tr>
              <a:tr h="304863">
                <a:tc rowSpan="8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Сейсенбі/Вторник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4274447864"/>
                  </a:ext>
                </a:extLst>
              </a:tr>
              <a:tr h="42988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1597988901"/>
                  </a:ext>
                </a:extLst>
              </a:tr>
              <a:tr h="3116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149496752"/>
                  </a:ext>
                </a:extLst>
              </a:tr>
              <a:tr h="3722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204804318"/>
                  </a:ext>
                </a:extLst>
              </a:tr>
              <a:tr h="4634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719216203"/>
                  </a:ext>
                </a:extLst>
              </a:tr>
              <a:tr h="3116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047179832"/>
                  </a:ext>
                </a:extLst>
              </a:tr>
              <a:tr h="1894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1054076857"/>
                  </a:ext>
                </a:extLst>
              </a:tr>
              <a:tr h="1894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3051128697"/>
                  </a:ext>
                </a:extLst>
              </a:tr>
              <a:tr h="304863">
                <a:tc rowSpan="7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Сәрсенбі/Среда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3237981987"/>
                  </a:ext>
                </a:extLst>
              </a:tr>
              <a:tr h="47143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761087498"/>
                  </a:ext>
                </a:extLst>
              </a:tr>
              <a:tr h="3722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680074948"/>
                  </a:ext>
                </a:extLst>
              </a:tr>
              <a:tr h="45329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3784599318"/>
                  </a:ext>
                </a:extLst>
              </a:tr>
              <a:tr h="3116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1195143715"/>
                  </a:ext>
                </a:extLst>
              </a:tr>
              <a:tr h="3116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412496861"/>
                  </a:ext>
                </a:extLst>
              </a:tr>
              <a:tr h="1894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3031827616"/>
                  </a:ext>
                </a:extLst>
              </a:tr>
              <a:tr h="304863">
                <a:tc rowSpan="7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Бейсенбі/Четверг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3406172554"/>
                  </a:ext>
                </a:extLst>
              </a:tr>
              <a:tr h="4634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399515831"/>
                  </a:ext>
                </a:extLst>
              </a:tr>
              <a:tr h="3722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459793828"/>
                  </a:ext>
                </a:extLst>
              </a:tr>
              <a:tr h="4634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136600167"/>
                  </a:ext>
                </a:extLst>
              </a:tr>
              <a:tr h="3722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859325533"/>
                  </a:ext>
                </a:extLst>
              </a:tr>
              <a:tr h="4634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469594938"/>
                  </a:ext>
                </a:extLst>
              </a:tr>
              <a:tr h="1894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3693256495"/>
                  </a:ext>
                </a:extLst>
              </a:tr>
              <a:tr h="304863">
                <a:tc rowSpan="7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Жұма/Пятница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852882956"/>
                  </a:ext>
                </a:extLst>
              </a:tr>
              <a:tr h="4634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642016678"/>
                  </a:ext>
                </a:extLst>
              </a:tr>
              <a:tr h="37228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3904063961"/>
                  </a:ext>
                </a:extLst>
              </a:tr>
              <a:tr h="4634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1526274391"/>
                  </a:ext>
                </a:extLst>
              </a:tr>
              <a:tr h="46344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640326203"/>
                  </a:ext>
                </a:extLst>
              </a:tr>
              <a:tr h="3116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естествознание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426911097"/>
                  </a:ext>
                </a:extLst>
              </a:tr>
              <a:tr h="1894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562" marR="6562" marT="6562" marB="0" anchor="b"/>
                </a:tc>
                <a:extLst>
                  <a:ext uri="{0D108BD9-81ED-4DB2-BD59-A6C34878D82A}">
                    <a16:rowId xmlns:a16="http://schemas.microsoft.com/office/drawing/2014/main" val="2722419169"/>
                  </a:ext>
                </a:extLst>
              </a:tr>
            </a:tbl>
          </a:graphicData>
        </a:graphic>
      </p:graphicFrame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970F0906-F33E-4BB9-ADCC-9C538D862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3-сыныптар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3-классы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: скругленные углы 10">
            <a:hlinkClick r:id="rId3" action="ppaction://hlinksldjump"/>
            <a:extLst>
              <a:ext uri="{FF2B5EF4-FFF2-40B4-BE49-F238E27FC236}">
                <a16:creationId xmlns:a16="http://schemas.microsoft.com/office/drawing/2014/main" id="{ECCB2B81-88A3-4033-927F-74A5F7A0FAA1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11">
            <a:hlinkClick r:id="rId4" action="ppaction://hlinksldjump"/>
            <a:extLst>
              <a:ext uri="{FF2B5EF4-FFF2-40B4-BE49-F238E27FC236}">
                <a16:creationId xmlns:a16="http://schemas.microsoft.com/office/drawing/2014/main" id="{07EF2C64-7783-4D5B-8DAC-9693A02D9C5F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5A76FAAB-9395-467A-9602-69A7C3E3D074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AE6335-07DD-45CF-86CD-F43C08460F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180278A-6A55-484F-B2A7-7CA11A81E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520"/>
              </p:ext>
            </p:extLst>
          </p:nvPr>
        </p:nvGraphicFramePr>
        <p:xfrm>
          <a:off x="294099" y="928459"/>
          <a:ext cx="8501817" cy="136072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53977">
                  <a:extLst>
                    <a:ext uri="{9D8B030D-6E8A-4147-A177-3AD203B41FA5}">
                      <a16:colId xmlns:a16="http://schemas.microsoft.com/office/drawing/2014/main" val="3719471776"/>
                    </a:ext>
                  </a:extLst>
                </a:gridCol>
                <a:gridCol w="1780650">
                  <a:extLst>
                    <a:ext uri="{9D8B030D-6E8A-4147-A177-3AD203B41FA5}">
                      <a16:colId xmlns:a16="http://schemas.microsoft.com/office/drawing/2014/main" val="2152334424"/>
                    </a:ext>
                  </a:extLst>
                </a:gridCol>
                <a:gridCol w="1030624">
                  <a:extLst>
                    <a:ext uri="{9D8B030D-6E8A-4147-A177-3AD203B41FA5}">
                      <a16:colId xmlns:a16="http://schemas.microsoft.com/office/drawing/2014/main" val="256791496"/>
                    </a:ext>
                  </a:extLst>
                </a:gridCol>
                <a:gridCol w="1013948">
                  <a:extLst>
                    <a:ext uri="{9D8B030D-6E8A-4147-A177-3AD203B41FA5}">
                      <a16:colId xmlns:a16="http://schemas.microsoft.com/office/drawing/2014/main" val="1071629593"/>
                    </a:ext>
                  </a:extLst>
                </a:gridCol>
                <a:gridCol w="1040630">
                  <a:extLst>
                    <a:ext uri="{9D8B030D-6E8A-4147-A177-3AD203B41FA5}">
                      <a16:colId xmlns:a16="http://schemas.microsoft.com/office/drawing/2014/main" val="1370839348"/>
                    </a:ext>
                  </a:extLst>
                </a:gridCol>
                <a:gridCol w="1040630">
                  <a:extLst>
                    <a:ext uri="{9D8B030D-6E8A-4147-A177-3AD203B41FA5}">
                      <a16:colId xmlns:a16="http://schemas.microsoft.com/office/drawing/2014/main" val="245932896"/>
                    </a:ext>
                  </a:extLst>
                </a:gridCol>
                <a:gridCol w="1120679">
                  <a:extLst>
                    <a:ext uri="{9D8B030D-6E8A-4147-A177-3AD203B41FA5}">
                      <a16:colId xmlns:a16="http://schemas.microsoft.com/office/drawing/2014/main" val="3675538446"/>
                    </a:ext>
                  </a:extLst>
                </a:gridCol>
                <a:gridCol w="1120679">
                  <a:extLst>
                    <a:ext uri="{9D8B030D-6E8A-4147-A177-3AD203B41FA5}">
                      <a16:colId xmlns:a16="http://schemas.microsoft.com/office/drawing/2014/main" val="12938489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3Ж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 З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 И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3К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3Л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3М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3Р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4233835334"/>
                  </a:ext>
                </a:extLst>
              </a:tr>
              <a:tr h="78003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КАБИНЕТ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312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2" marR="6752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105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2" marR="6752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310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2" marR="6752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312а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2" marR="6752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стек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2" marR="6752" marT="67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211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52" marR="6752" marT="675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1682735811"/>
                  </a:ext>
                </a:extLst>
              </a:tr>
              <a:tr h="372477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Дүйсенбі/Понедельник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3872656614"/>
                  </a:ext>
                </a:extLst>
              </a:tr>
              <a:tr h="3724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казахский язык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1225641828"/>
                  </a:ext>
                </a:extLst>
              </a:tr>
              <a:tr h="3724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646060184"/>
                  </a:ext>
                </a:extLst>
              </a:tr>
              <a:tr h="46982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548723934"/>
                  </a:ext>
                </a:extLst>
              </a:tr>
              <a:tr h="84109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990163866"/>
                  </a:ext>
                </a:extLst>
              </a:tr>
              <a:tr h="318528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Сейсенбі/Вторник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3299481813"/>
                  </a:ext>
                </a:extLst>
              </a:tr>
              <a:tr h="39815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366339193"/>
                  </a:ext>
                </a:extLst>
              </a:tr>
              <a:tr h="3724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1091883813"/>
                  </a:ext>
                </a:extLst>
              </a:tr>
              <a:tr h="3724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2516669331"/>
                  </a:ext>
                </a:extLst>
              </a:tr>
              <a:tr h="4618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797334901"/>
                  </a:ext>
                </a:extLst>
              </a:tr>
              <a:tr h="7517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15645160"/>
                  </a:ext>
                </a:extLst>
              </a:tr>
              <a:tr h="65298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Сәрсенбі/Среда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3655759064"/>
                  </a:ext>
                </a:extLst>
              </a:tr>
              <a:tr h="3724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2142570079"/>
                  </a:ext>
                </a:extLst>
              </a:tr>
              <a:tr h="3724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3803043516"/>
                  </a:ext>
                </a:extLst>
              </a:tr>
              <a:tr h="3724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1926841177"/>
                  </a:ext>
                </a:extLst>
              </a:tr>
              <a:tr h="56209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90089142"/>
                  </a:ext>
                </a:extLst>
              </a:tr>
              <a:tr h="651478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Бейсенбі/Четверг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3011037044"/>
                  </a:ext>
                </a:extLst>
              </a:tr>
              <a:tr h="3724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2459049578"/>
                  </a:ext>
                </a:extLst>
              </a:tr>
              <a:tr h="4618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2754665188"/>
                  </a:ext>
                </a:extLst>
              </a:tr>
              <a:tr h="37247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683228887"/>
                  </a:ext>
                </a:extLst>
              </a:tr>
              <a:tr h="6514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естествознание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1239500032"/>
                  </a:ext>
                </a:extLst>
              </a:tr>
              <a:tr h="651478">
                <a:tc rowSpan="5"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Жұма/Пятница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2317053118"/>
                  </a:ext>
                </a:extLst>
              </a:tr>
              <a:tr h="3105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3190877355"/>
                  </a:ext>
                </a:extLst>
              </a:tr>
              <a:tr h="4618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1034494621"/>
                  </a:ext>
                </a:extLst>
              </a:tr>
              <a:tr h="4618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1422745925"/>
                  </a:ext>
                </a:extLst>
              </a:tr>
              <a:tr h="56209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цифровая грамотность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752" marR="6752" marT="67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художественный труд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52" marR="6752" marT="6752" marB="0" anchor="b"/>
                </a:tc>
                <a:extLst>
                  <a:ext uri="{0D108BD9-81ED-4DB2-BD59-A6C34878D82A}">
                    <a16:rowId xmlns:a16="http://schemas.microsoft.com/office/drawing/2014/main" val="639858772"/>
                  </a:ext>
                </a:extLst>
              </a:tr>
            </a:tbl>
          </a:graphicData>
        </a:graphic>
      </p:graphicFrame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BB0B4673-AE0B-4C4D-B7D0-D3FB537A8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754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3-сыныптар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3-классы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: скругленные углы 10">
            <a:hlinkClick r:id="rId3" action="ppaction://hlinksldjump"/>
            <a:extLst>
              <a:ext uri="{FF2B5EF4-FFF2-40B4-BE49-F238E27FC236}">
                <a16:creationId xmlns:a16="http://schemas.microsoft.com/office/drawing/2014/main" id="{D232D02F-FBED-4C9F-B919-6E6FBB7B6398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: скругленные углы 5">
            <a:hlinkClick r:id="rId4" action="ppaction://hlinksldjump"/>
            <a:extLst>
              <a:ext uri="{FF2B5EF4-FFF2-40B4-BE49-F238E27FC236}">
                <a16:creationId xmlns:a16="http://schemas.microsoft.com/office/drawing/2014/main" id="{41635003-DECE-4B88-8CEC-9FEB639D29F0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38B26E-75D3-420F-8D0D-684ECEAFF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5063977-F1F8-40A8-B0DA-9EED9B408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56742"/>
              </p:ext>
            </p:extLst>
          </p:nvPr>
        </p:nvGraphicFramePr>
        <p:xfrm>
          <a:off x="248859" y="928459"/>
          <a:ext cx="8501820" cy="1345020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5051">
                  <a:extLst>
                    <a:ext uri="{9D8B030D-6E8A-4147-A177-3AD203B41FA5}">
                      <a16:colId xmlns:a16="http://schemas.microsoft.com/office/drawing/2014/main" val="3801745629"/>
                    </a:ext>
                  </a:extLst>
                </a:gridCol>
                <a:gridCol w="973656">
                  <a:extLst>
                    <a:ext uri="{9D8B030D-6E8A-4147-A177-3AD203B41FA5}">
                      <a16:colId xmlns:a16="http://schemas.microsoft.com/office/drawing/2014/main" val="3972464241"/>
                    </a:ext>
                  </a:extLst>
                </a:gridCol>
                <a:gridCol w="964591">
                  <a:extLst>
                    <a:ext uri="{9D8B030D-6E8A-4147-A177-3AD203B41FA5}">
                      <a16:colId xmlns:a16="http://schemas.microsoft.com/office/drawing/2014/main" val="3222326603"/>
                    </a:ext>
                  </a:extLst>
                </a:gridCol>
                <a:gridCol w="892066">
                  <a:extLst>
                    <a:ext uri="{9D8B030D-6E8A-4147-A177-3AD203B41FA5}">
                      <a16:colId xmlns:a16="http://schemas.microsoft.com/office/drawing/2014/main" val="3187729480"/>
                    </a:ext>
                  </a:extLst>
                </a:gridCol>
                <a:gridCol w="921076">
                  <a:extLst>
                    <a:ext uri="{9D8B030D-6E8A-4147-A177-3AD203B41FA5}">
                      <a16:colId xmlns:a16="http://schemas.microsoft.com/office/drawing/2014/main" val="3929394573"/>
                    </a:ext>
                  </a:extLst>
                </a:gridCol>
                <a:gridCol w="921076">
                  <a:extLst>
                    <a:ext uri="{9D8B030D-6E8A-4147-A177-3AD203B41FA5}">
                      <a16:colId xmlns:a16="http://schemas.microsoft.com/office/drawing/2014/main" val="1698206437"/>
                    </a:ext>
                  </a:extLst>
                </a:gridCol>
                <a:gridCol w="921076">
                  <a:extLst>
                    <a:ext uri="{9D8B030D-6E8A-4147-A177-3AD203B41FA5}">
                      <a16:colId xmlns:a16="http://schemas.microsoft.com/office/drawing/2014/main" val="2453769958"/>
                    </a:ext>
                  </a:extLst>
                </a:gridCol>
                <a:gridCol w="921076">
                  <a:extLst>
                    <a:ext uri="{9D8B030D-6E8A-4147-A177-3AD203B41FA5}">
                      <a16:colId xmlns:a16="http://schemas.microsoft.com/office/drawing/2014/main" val="3402702251"/>
                    </a:ext>
                  </a:extLst>
                </a:gridCol>
                <a:gridCol w="921076">
                  <a:extLst>
                    <a:ext uri="{9D8B030D-6E8A-4147-A177-3AD203B41FA5}">
                      <a16:colId xmlns:a16="http://schemas.microsoft.com/office/drawing/2014/main" val="1419430719"/>
                    </a:ext>
                  </a:extLst>
                </a:gridCol>
                <a:gridCol w="921076">
                  <a:extLst>
                    <a:ext uri="{9D8B030D-6E8A-4147-A177-3AD203B41FA5}">
                      <a16:colId xmlns:a16="http://schemas.microsoft.com/office/drawing/2014/main" val="1987599674"/>
                    </a:ext>
                  </a:extLst>
                </a:gridCol>
              </a:tblGrid>
              <a:tr h="431645">
                <a:tc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4А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 Ә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4Б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4В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4Г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effectLst/>
                        </a:rPr>
                        <a:t>4Ғ</a:t>
                      </a:r>
                      <a:endParaRPr lang="ru-RU" sz="2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4Д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4Е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4Ж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2612227619"/>
                  </a:ext>
                </a:extLst>
              </a:tr>
              <a:tr h="101828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Кабинет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" marR="4967" marT="4967" marB="0" vert="vert27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</a:rPr>
                        <a:t>114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967" marR="4967" marT="49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210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967" marR="4967" marT="49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209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967" marR="4967" marT="49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102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967" marR="4967" marT="49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212а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967" marR="4967" marT="49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212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967" marR="4967" marT="49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311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967" marR="4967" marT="49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309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967" marR="4967" marT="496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104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967" marR="4967" marT="4967" marB="0" anchor="ctr"/>
                </a:tc>
                <a:extLst>
                  <a:ext uri="{0D108BD9-81ED-4DB2-BD59-A6C34878D82A}">
                    <a16:rowId xmlns:a16="http://schemas.microsoft.com/office/drawing/2014/main" val="1963009698"/>
                  </a:ext>
                </a:extLst>
              </a:tr>
              <a:tr h="401168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 err="1">
                          <a:effectLst/>
                        </a:rPr>
                        <a:t>Дүйсенбі</a:t>
                      </a:r>
                      <a:r>
                        <a:rPr lang="ru-RU" sz="1300" u="none" strike="noStrike" dirty="0">
                          <a:effectLst/>
                        </a:rPr>
                        <a:t>/Понедельник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" marR="4967" marT="4967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3031011549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811221544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2691834353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496969232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3934773410"/>
                  </a:ext>
                </a:extLst>
              </a:tr>
              <a:tr h="3895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3973772771"/>
                  </a:ext>
                </a:extLst>
              </a:tr>
              <a:tr h="401168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 err="1">
                          <a:effectLst/>
                        </a:rPr>
                        <a:t>Сейсенбі</a:t>
                      </a:r>
                      <a:r>
                        <a:rPr lang="ru-RU" sz="1300" u="none" strike="noStrike" dirty="0">
                          <a:effectLst/>
                        </a:rPr>
                        <a:t>/Вторник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" marR="4967" marT="4967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3164551485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76273863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400137878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371468951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979452067"/>
                  </a:ext>
                </a:extLst>
              </a:tr>
              <a:tr h="3895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980948164"/>
                  </a:ext>
                </a:extLst>
              </a:tr>
              <a:tr h="401168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 err="1">
                          <a:effectLst/>
                        </a:rPr>
                        <a:t>Сәрсенбі</a:t>
                      </a:r>
                      <a:r>
                        <a:rPr lang="ru-RU" sz="1300" u="none" strike="noStrike" dirty="0">
                          <a:effectLst/>
                        </a:rPr>
                        <a:t>/Среда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" marR="4967" marT="4967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2877035702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444070547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2068044330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3117021289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3557748291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486589688"/>
                  </a:ext>
                </a:extLst>
              </a:tr>
              <a:tr h="401168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 err="1">
                          <a:effectLst/>
                        </a:rPr>
                        <a:t>Бейсенбі</a:t>
                      </a:r>
                      <a:r>
                        <a:rPr lang="ru-RU" sz="1300" u="none" strike="noStrike" dirty="0">
                          <a:effectLst/>
                        </a:rPr>
                        <a:t>/Четверг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" marR="4967" marT="4967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2514481146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581528139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34983851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 err="1">
                          <a:effectLst/>
                        </a:rPr>
                        <a:t>әдебиеттік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оқу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4214237458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2788766358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745157339"/>
                  </a:ext>
                </a:extLst>
              </a:tr>
              <a:tr h="401168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 err="1">
                          <a:effectLst/>
                        </a:rPr>
                        <a:t>Жұма</a:t>
                      </a:r>
                      <a:r>
                        <a:rPr lang="ru-RU" sz="1300" u="none" strike="noStrike" dirty="0">
                          <a:effectLst/>
                        </a:rPr>
                        <a:t>/Пятница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67" marR="4967" marT="4967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3127658209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49708532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3602962221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орыс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әдебиеттік оқу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дүниетану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259547869"/>
                  </a:ext>
                </a:extLst>
              </a:tr>
              <a:tr h="40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ағылшын тілі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цифрлық сауаттылық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1309751198"/>
                  </a:ext>
                </a:extLst>
              </a:tr>
              <a:tr h="3895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967" marR="4967" marT="4967" marB="0" anchor="b"/>
                </a:tc>
                <a:extLst>
                  <a:ext uri="{0D108BD9-81ED-4DB2-BD59-A6C34878D82A}">
                    <a16:rowId xmlns:a16="http://schemas.microsoft.com/office/drawing/2014/main" val="2516001256"/>
                  </a:ext>
                </a:extLst>
              </a:tr>
            </a:tbl>
          </a:graphicData>
        </a:graphic>
      </p:graphicFrame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95CD3E69-931C-4388-A6C9-3BC94912B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4-сыныптар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4-классы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: скругленные углы 10">
            <a:hlinkClick r:id="rId3" action="ppaction://hlinksldjump"/>
            <a:extLst>
              <a:ext uri="{FF2B5EF4-FFF2-40B4-BE49-F238E27FC236}">
                <a16:creationId xmlns:a16="http://schemas.microsoft.com/office/drawing/2014/main" id="{B3E9048D-CC69-4C75-A1BC-09384D2C6302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11">
            <a:hlinkClick r:id="rId4" action="ppaction://hlinksldjump"/>
            <a:extLst>
              <a:ext uri="{FF2B5EF4-FFF2-40B4-BE49-F238E27FC236}">
                <a16:creationId xmlns:a16="http://schemas.microsoft.com/office/drawing/2014/main" id="{7F1CF346-A89D-4A5F-8A8D-2298FCE7424C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4899B79B-712D-485C-BE53-1458CE9AA576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A5B43E-00A8-4978-8563-FA984FFAF0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6997FBD-E2FA-427E-A076-A62190E5E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16271"/>
              </p:ext>
            </p:extLst>
          </p:nvPr>
        </p:nvGraphicFramePr>
        <p:xfrm>
          <a:off x="248860" y="928459"/>
          <a:ext cx="8501817" cy="1357621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70488">
                  <a:extLst>
                    <a:ext uri="{9D8B030D-6E8A-4147-A177-3AD203B41FA5}">
                      <a16:colId xmlns:a16="http://schemas.microsoft.com/office/drawing/2014/main" val="622372374"/>
                    </a:ext>
                  </a:extLst>
                </a:gridCol>
                <a:gridCol w="984146">
                  <a:extLst>
                    <a:ext uri="{9D8B030D-6E8A-4147-A177-3AD203B41FA5}">
                      <a16:colId xmlns:a16="http://schemas.microsoft.com/office/drawing/2014/main" val="601402314"/>
                    </a:ext>
                  </a:extLst>
                </a:gridCol>
                <a:gridCol w="1081790">
                  <a:extLst>
                    <a:ext uri="{9D8B030D-6E8A-4147-A177-3AD203B41FA5}">
                      <a16:colId xmlns:a16="http://schemas.microsoft.com/office/drawing/2014/main" val="1664256170"/>
                    </a:ext>
                  </a:extLst>
                </a:gridCol>
                <a:gridCol w="1000453">
                  <a:extLst>
                    <a:ext uri="{9D8B030D-6E8A-4147-A177-3AD203B41FA5}">
                      <a16:colId xmlns:a16="http://schemas.microsoft.com/office/drawing/2014/main" val="2917839030"/>
                    </a:ext>
                  </a:extLst>
                </a:gridCol>
                <a:gridCol w="1032988">
                  <a:extLst>
                    <a:ext uri="{9D8B030D-6E8A-4147-A177-3AD203B41FA5}">
                      <a16:colId xmlns:a16="http://schemas.microsoft.com/office/drawing/2014/main" val="2295955487"/>
                    </a:ext>
                  </a:extLst>
                </a:gridCol>
                <a:gridCol w="1032988">
                  <a:extLst>
                    <a:ext uri="{9D8B030D-6E8A-4147-A177-3AD203B41FA5}">
                      <a16:colId xmlns:a16="http://schemas.microsoft.com/office/drawing/2014/main" val="1508606851"/>
                    </a:ext>
                  </a:extLst>
                </a:gridCol>
                <a:gridCol w="1032988">
                  <a:extLst>
                    <a:ext uri="{9D8B030D-6E8A-4147-A177-3AD203B41FA5}">
                      <a16:colId xmlns:a16="http://schemas.microsoft.com/office/drawing/2014/main" val="1325926163"/>
                    </a:ext>
                  </a:extLst>
                </a:gridCol>
                <a:gridCol w="1032988">
                  <a:extLst>
                    <a:ext uri="{9D8B030D-6E8A-4147-A177-3AD203B41FA5}">
                      <a16:colId xmlns:a16="http://schemas.microsoft.com/office/drawing/2014/main" val="4204016752"/>
                    </a:ext>
                  </a:extLst>
                </a:gridCol>
                <a:gridCol w="1032988">
                  <a:extLst>
                    <a:ext uri="{9D8B030D-6E8A-4147-A177-3AD203B41FA5}">
                      <a16:colId xmlns:a16="http://schemas.microsoft.com/office/drawing/2014/main" val="3373109837"/>
                    </a:ext>
                  </a:extLst>
                </a:gridCol>
              </a:tblGrid>
              <a:tr h="432248">
                <a:tc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4З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4И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4К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effectLst/>
                        </a:rPr>
                        <a:t>4Л</a:t>
                      </a:r>
                      <a:endParaRPr lang="ru-RU" sz="2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4М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>
                          <a:effectLst/>
                        </a:rPr>
                        <a:t>4Н</a:t>
                      </a:r>
                      <a:endParaRPr lang="ru-RU" sz="2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4О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1" u="none" strike="noStrike" dirty="0">
                          <a:effectLst/>
                        </a:rPr>
                        <a:t>4П</a:t>
                      </a:r>
                      <a:endParaRPr lang="ru-RU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174472077"/>
                  </a:ext>
                </a:extLst>
              </a:tr>
              <a:tr h="105356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>
                          <a:effectLst/>
                        </a:rPr>
                        <a:t>кабинет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9" marR="5569" marT="5569" marB="0" vert="vert27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 dirty="0">
                          <a:effectLst/>
                        </a:rPr>
                        <a:t>313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69" marR="5569" marT="55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212а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69" marR="5569" marT="55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312а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69" marR="5569" marT="55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308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69" marR="5569" marT="55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стек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69" marR="5569" marT="55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307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69" marR="5569" marT="55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312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69" marR="5569" marT="55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</a:rPr>
                        <a:t>104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69" marR="5569" marT="5569" marB="0" anchor="ctr"/>
                </a:tc>
                <a:extLst>
                  <a:ext uri="{0D108BD9-81ED-4DB2-BD59-A6C34878D82A}">
                    <a16:rowId xmlns:a16="http://schemas.microsoft.com/office/drawing/2014/main" val="1944511777"/>
                  </a:ext>
                </a:extLst>
              </a:tr>
              <a:tr h="391658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>
                          <a:effectLst/>
                        </a:rPr>
                        <a:t>Дүйсенбі/Понедельник</a:t>
                      </a:r>
                      <a:endParaRPr lang="ru-RU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9" marR="5569" marT="5569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1295134570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004035085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1253448915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81247101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734262109"/>
                  </a:ext>
                </a:extLst>
              </a:tr>
              <a:tr h="41124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583458669"/>
                  </a:ext>
                </a:extLst>
              </a:tr>
              <a:tr h="401771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 err="1">
                          <a:effectLst/>
                        </a:rPr>
                        <a:t>Сейсенбі</a:t>
                      </a:r>
                      <a:r>
                        <a:rPr lang="ru-RU" sz="1300" u="none" strike="noStrike" dirty="0">
                          <a:effectLst/>
                        </a:rPr>
                        <a:t>/Вторник 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9" marR="5569" marT="5569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778801692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1133896324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354906172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2074993759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2438147934"/>
                  </a:ext>
                </a:extLst>
              </a:tr>
              <a:tr h="41124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152914794"/>
                  </a:ext>
                </a:extLst>
              </a:tr>
              <a:tr h="401771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 err="1">
                          <a:effectLst/>
                        </a:rPr>
                        <a:t>Сәрсенбі</a:t>
                      </a:r>
                      <a:r>
                        <a:rPr lang="ru-RU" sz="1300" u="none" strike="noStrike" dirty="0">
                          <a:effectLst/>
                        </a:rPr>
                        <a:t>/Среда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9" marR="5569" marT="5569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2943640467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178309794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108766287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70834809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2478138213"/>
                  </a:ext>
                </a:extLst>
              </a:tr>
              <a:tr h="41124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750300056"/>
                  </a:ext>
                </a:extLst>
              </a:tr>
              <a:tr h="401771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 err="1">
                          <a:effectLst/>
                        </a:rPr>
                        <a:t>Бейсенбі</a:t>
                      </a:r>
                      <a:r>
                        <a:rPr lang="ru-RU" sz="1300" u="none" strike="noStrike" dirty="0">
                          <a:effectLst/>
                        </a:rPr>
                        <a:t>/Четверг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9" marR="5569" marT="5569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546590891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русский язык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8214114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познание мира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761642582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4179065282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цифровая грамотность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340957600"/>
                  </a:ext>
                </a:extLst>
              </a:tr>
              <a:tr h="41124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2390381311"/>
                  </a:ext>
                </a:extLst>
              </a:tr>
              <a:tr h="401771">
                <a:tc rowSpan="6">
                  <a:txBody>
                    <a:bodyPr/>
                    <a:lstStyle/>
                    <a:p>
                      <a:pPr algn="ctr" fontAlgn="b"/>
                      <a:r>
                        <a:rPr lang="ru-RU" sz="1300" u="none" strike="noStrike" dirty="0" err="1">
                          <a:effectLst/>
                        </a:rPr>
                        <a:t>Жұма</a:t>
                      </a:r>
                      <a:r>
                        <a:rPr lang="ru-RU" sz="1300" u="none" strike="noStrike" dirty="0">
                          <a:effectLst/>
                        </a:rPr>
                        <a:t>/Пятница </a:t>
                      </a:r>
                      <a:endParaRPr lang="ru-RU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69" marR="5569" marT="5569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617008338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2758417949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4025477004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542889510"/>
                  </a:ext>
                </a:extLst>
              </a:tr>
              <a:tr h="40177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литературное чтение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физическая культура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художественный труд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3069304340"/>
                  </a:ext>
                </a:extLst>
              </a:tr>
              <a:tr h="411241">
                <a:tc vMerge="1">
                  <a:txBody>
                    <a:bodyPr/>
                    <a:lstStyle/>
                    <a:p>
                      <a:pPr algn="ctr" fontAlgn="b"/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70" marR="5570" marT="5570" marB="0" vert="vert27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69" marR="5569" marT="5569" marB="0" anchor="b"/>
                </a:tc>
                <a:extLst>
                  <a:ext uri="{0D108BD9-81ED-4DB2-BD59-A6C34878D82A}">
                    <a16:rowId xmlns:a16="http://schemas.microsoft.com/office/drawing/2014/main" val="154087709"/>
                  </a:ext>
                </a:extLst>
              </a:tr>
            </a:tbl>
          </a:graphicData>
        </a:graphic>
      </p:graphicFrame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E6E50704-4AE2-4F18-A224-2F519F4F9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4-сыныптар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4-классы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: скругленные углы 10">
            <a:hlinkClick r:id="rId3" action="ppaction://hlinksldjump"/>
            <a:extLst>
              <a:ext uri="{FF2B5EF4-FFF2-40B4-BE49-F238E27FC236}">
                <a16:creationId xmlns:a16="http://schemas.microsoft.com/office/drawing/2014/main" id="{A4BB2954-692C-40A0-A054-3B6313355A92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: скругленные углы 5">
            <a:hlinkClick r:id="rId4" action="ppaction://hlinksldjump"/>
            <a:extLst>
              <a:ext uri="{FF2B5EF4-FFF2-40B4-BE49-F238E27FC236}">
                <a16:creationId xmlns:a16="http://schemas.microsoft.com/office/drawing/2014/main" id="{31808E1A-DE65-485F-B8BF-006712BBB864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1A7F9E-4388-4D57-BCC9-596BEE3C6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CC643B68-C7C5-469B-A3C4-B08F2E7C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5-сыныптар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5-классы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2EF23E10-B901-4760-A4C4-FF0B762BE78B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4" action="ppaction://hlinksldjump"/>
            <a:extLst>
              <a:ext uri="{FF2B5EF4-FFF2-40B4-BE49-F238E27FC236}">
                <a16:creationId xmlns:a16="http://schemas.microsoft.com/office/drawing/2014/main" id="{3E185A0B-2C48-4AAD-ABAD-41AA58B9E3BF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5" action="ppaction://hlinksldjump"/>
            <a:extLst>
              <a:ext uri="{FF2B5EF4-FFF2-40B4-BE49-F238E27FC236}">
                <a16:creationId xmlns:a16="http://schemas.microsoft.com/office/drawing/2014/main" id="{AB238684-752D-46DD-91DC-01515CAB074A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52266"/>
              </p:ext>
            </p:extLst>
          </p:nvPr>
        </p:nvGraphicFramePr>
        <p:xfrm>
          <a:off x="502286" y="1226900"/>
          <a:ext cx="7761288" cy="13292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125">
                  <a:extLst>
                    <a:ext uri="{9D8B030D-6E8A-4147-A177-3AD203B41FA5}">
                      <a16:colId xmlns:a16="http://schemas.microsoft.com/office/drawing/2014/main" val="3312148937"/>
                    </a:ext>
                  </a:extLst>
                </a:gridCol>
                <a:gridCol w="189444">
                  <a:extLst>
                    <a:ext uri="{9D8B030D-6E8A-4147-A177-3AD203B41FA5}">
                      <a16:colId xmlns:a16="http://schemas.microsoft.com/office/drawing/2014/main" val="3484505778"/>
                    </a:ext>
                  </a:extLst>
                </a:gridCol>
                <a:gridCol w="1231387">
                  <a:extLst>
                    <a:ext uri="{9D8B030D-6E8A-4147-A177-3AD203B41FA5}">
                      <a16:colId xmlns:a16="http://schemas.microsoft.com/office/drawing/2014/main" val="1999571935"/>
                    </a:ext>
                  </a:extLst>
                </a:gridCol>
                <a:gridCol w="1207706">
                  <a:extLst>
                    <a:ext uri="{9D8B030D-6E8A-4147-A177-3AD203B41FA5}">
                      <a16:colId xmlns:a16="http://schemas.microsoft.com/office/drawing/2014/main" val="3700298084"/>
                    </a:ext>
                  </a:extLst>
                </a:gridCol>
                <a:gridCol w="1198826">
                  <a:extLst>
                    <a:ext uri="{9D8B030D-6E8A-4147-A177-3AD203B41FA5}">
                      <a16:colId xmlns:a16="http://schemas.microsoft.com/office/drawing/2014/main" val="1472648277"/>
                    </a:ext>
                  </a:extLst>
                </a:gridCol>
                <a:gridCol w="1198826">
                  <a:extLst>
                    <a:ext uri="{9D8B030D-6E8A-4147-A177-3AD203B41FA5}">
                      <a16:colId xmlns:a16="http://schemas.microsoft.com/office/drawing/2014/main" val="1974537398"/>
                    </a:ext>
                  </a:extLst>
                </a:gridCol>
                <a:gridCol w="1314268">
                  <a:extLst>
                    <a:ext uri="{9D8B030D-6E8A-4147-A177-3AD203B41FA5}">
                      <a16:colId xmlns:a16="http://schemas.microsoft.com/office/drawing/2014/main" val="2726330617"/>
                    </a:ext>
                  </a:extLst>
                </a:gridCol>
                <a:gridCol w="1207706">
                  <a:extLst>
                    <a:ext uri="{9D8B030D-6E8A-4147-A177-3AD203B41FA5}">
                      <a16:colId xmlns:a16="http://schemas.microsoft.com/office/drawing/2014/main" val="2929440289"/>
                    </a:ext>
                  </a:extLst>
                </a:gridCol>
              </a:tblGrid>
              <a:tr h="364725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5а 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5ә 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5б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5в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5г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5ғ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008445"/>
                  </a:ext>
                </a:extLst>
              </a:tr>
              <a:tr h="30636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Дүйсенбі/Понедельник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 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76353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 dirty="0" err="1">
                          <a:effectLst/>
                        </a:rPr>
                        <a:t>сынып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сағаты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66189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информатика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Қазақстан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тарихы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музыка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557257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Қазақстан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тарихы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896509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қазақ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тілі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418312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көркем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еңбек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060036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орыс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тілі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дәр.өсім.ад.ағза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335751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жаһандық құзрет.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спорттық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ойын</a:t>
                      </a:r>
                      <a:r>
                        <a:rPr lang="ru-RU" sz="1200" u="none" strike="noStrike" dirty="0">
                          <a:effectLst/>
                        </a:rPr>
                        <a:t>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олипм.математика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425428"/>
                  </a:ext>
                </a:extLst>
              </a:tr>
              <a:tr h="30636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Сейсенбі/Вторник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926421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жаратылыстану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300524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570551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орыс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тілі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026747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музыка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59174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48213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матем.сауат</a:t>
                      </a:r>
                      <a:r>
                        <a:rPr lang="ru-RU" sz="1200" u="none" strike="noStrike" dirty="0">
                          <a:effectLst/>
                        </a:rPr>
                        <a:t>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жаһандақ құзрет.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Scratch </a:t>
                      </a:r>
                      <a:r>
                        <a:rPr lang="ru-RU" sz="1200" u="none" strike="noStrike">
                          <a:effectLst/>
                        </a:rPr>
                        <a:t>бағдар.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446746"/>
                  </a:ext>
                </a:extLst>
              </a:tr>
              <a:tr h="32095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жаһандық құзрет.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Scratch </a:t>
                      </a:r>
                      <a:r>
                        <a:rPr lang="ru-RU" sz="1200" u="none" strike="noStrike">
                          <a:effectLst/>
                        </a:rPr>
                        <a:t>бағдар.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спорттық ойын.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625408"/>
                  </a:ext>
                </a:extLst>
              </a:tr>
              <a:tr h="30636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r>
                        <a:rPr lang="ru-RU" sz="1100" u="none" strike="noStrike">
                          <a:effectLst/>
                        </a:rPr>
                        <a:t>әрсенбі/Среда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93428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150429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607560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618374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музыка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838022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музыка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олипм.математика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қазақ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тілі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928367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дәр.өсімд.адам ағ.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олимпиад.матем.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4853183"/>
                  </a:ext>
                </a:extLst>
              </a:tr>
              <a:tr h="32095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Scratch </a:t>
                      </a:r>
                      <a:r>
                        <a:rPr lang="ru-RU" sz="1200" u="none" strike="noStrike">
                          <a:effectLst/>
                        </a:rPr>
                        <a:t>бағдар.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спорттық ойын.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дәрілік өсім.ад.ағ.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792730"/>
                  </a:ext>
                </a:extLst>
              </a:tr>
              <a:tr h="30636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Бейсенбі/Четверг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696455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046028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39090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музыка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66629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қазақ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әдебиеті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98658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музыка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149657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матем.сауат.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дәр.өсімд.адам ағ.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жаһандық құзрет.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Scratch </a:t>
                      </a:r>
                      <a:r>
                        <a:rPr lang="ru-RU" sz="1200" u="none" strike="noStrike">
                          <a:effectLst/>
                        </a:rPr>
                        <a:t>бағдар.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олимп.матем.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056061"/>
                  </a:ext>
                </a:extLst>
              </a:tr>
              <a:tr h="32095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матем.сауат.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Scratch </a:t>
                      </a:r>
                      <a:r>
                        <a:rPr lang="ru-RU" sz="1200" u="none" strike="noStrike">
                          <a:effectLst/>
                        </a:rPr>
                        <a:t>бағдар.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539187"/>
                  </a:ext>
                </a:extLst>
              </a:tr>
              <a:tr h="32095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Жұма/Пятница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54921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жаратылыстану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719707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орыс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тілі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495533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3271781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жаратылыстану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көркем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еңбек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735956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олипм.математика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математика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884999"/>
                  </a:ext>
                </a:extLst>
              </a:tr>
              <a:tr h="3063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дәріл.өсім.адам ағ.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жаһандық құзрет.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648477"/>
                  </a:ext>
                </a:extLst>
              </a:tr>
              <a:tr h="32095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>
                          <a:effectLst/>
                        </a:rPr>
                        <a:t>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 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жаһандық құзрет.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спорттық</a:t>
                      </a:r>
                      <a:r>
                        <a:rPr lang="ru-RU" sz="1200" u="none" strike="noStrike" dirty="0">
                          <a:effectLst/>
                        </a:rPr>
                        <a:t> </a:t>
                      </a:r>
                      <a:r>
                        <a:rPr lang="ru-RU" sz="1200" u="none" strike="noStrike" dirty="0" err="1">
                          <a:effectLst/>
                        </a:rPr>
                        <a:t>ойын</a:t>
                      </a:r>
                      <a:r>
                        <a:rPr lang="ru-RU" sz="1200" u="none" strike="noStrike" dirty="0">
                          <a:effectLst/>
                        </a:rPr>
                        <a:t>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87" marR="8887" marT="888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28555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1864AD-B870-446C-A767-481D58A9B1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7" name="Прямоугольник 3">
            <a:extLst>
              <a:ext uri="{FF2B5EF4-FFF2-40B4-BE49-F238E27FC236}">
                <a16:creationId xmlns:a16="http://schemas.microsoft.com/office/drawing/2014/main" id="{6D5C2C16-4F9A-4D2B-81EB-D12AAD6EA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5-сыныптар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5-классы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Прямоугольник: скругленные углы 8">
            <a:hlinkClick r:id="rId3" action="ppaction://hlinksldjump"/>
            <a:extLst>
              <a:ext uri="{FF2B5EF4-FFF2-40B4-BE49-F238E27FC236}">
                <a16:creationId xmlns:a16="http://schemas.microsoft.com/office/drawing/2014/main" id="{11F1C76B-1B30-4664-90EB-50DB0F9FE043}"/>
              </a:ext>
            </a:extLst>
          </p:cNvPr>
          <p:cNvSpPr/>
          <p:nvPr/>
        </p:nvSpPr>
        <p:spPr>
          <a:xfrm>
            <a:off x="497655" y="14961138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: скругленные углы 5">
            <a:hlinkClick r:id="rId4" action="ppaction://hlinksldjump"/>
            <a:extLst>
              <a:ext uri="{FF2B5EF4-FFF2-40B4-BE49-F238E27FC236}">
                <a16:creationId xmlns:a16="http://schemas.microsoft.com/office/drawing/2014/main" id="{3EEB2163-EA07-487A-B71A-B4BFD463AF40}"/>
              </a:ext>
            </a:extLst>
          </p:cNvPr>
          <p:cNvSpPr/>
          <p:nvPr/>
        </p:nvSpPr>
        <p:spPr>
          <a:xfrm>
            <a:off x="3036526" y="14968439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8111BF9-3903-4DF2-BEC1-DD6E2E4C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706131"/>
              </p:ext>
            </p:extLst>
          </p:nvPr>
        </p:nvGraphicFramePr>
        <p:xfrm>
          <a:off x="340242" y="765544"/>
          <a:ext cx="8272129" cy="14049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37">
                  <a:extLst>
                    <a:ext uri="{9D8B030D-6E8A-4147-A177-3AD203B41FA5}">
                      <a16:colId xmlns:a16="http://schemas.microsoft.com/office/drawing/2014/main" val="2767238507"/>
                    </a:ext>
                  </a:extLst>
                </a:gridCol>
                <a:gridCol w="86099">
                  <a:extLst>
                    <a:ext uri="{9D8B030D-6E8A-4147-A177-3AD203B41FA5}">
                      <a16:colId xmlns:a16="http://schemas.microsoft.com/office/drawing/2014/main" val="534294532"/>
                    </a:ext>
                  </a:extLst>
                </a:gridCol>
                <a:gridCol w="715283">
                  <a:extLst>
                    <a:ext uri="{9D8B030D-6E8A-4147-A177-3AD203B41FA5}">
                      <a16:colId xmlns:a16="http://schemas.microsoft.com/office/drawing/2014/main" val="1793781003"/>
                    </a:ext>
                  </a:extLst>
                </a:gridCol>
                <a:gridCol w="611965">
                  <a:extLst>
                    <a:ext uri="{9D8B030D-6E8A-4147-A177-3AD203B41FA5}">
                      <a16:colId xmlns:a16="http://schemas.microsoft.com/office/drawing/2014/main" val="2016908221"/>
                    </a:ext>
                  </a:extLst>
                </a:gridCol>
                <a:gridCol w="103318">
                  <a:extLst>
                    <a:ext uri="{9D8B030D-6E8A-4147-A177-3AD203B41FA5}">
                      <a16:colId xmlns:a16="http://schemas.microsoft.com/office/drawing/2014/main" val="571075903"/>
                    </a:ext>
                  </a:extLst>
                </a:gridCol>
                <a:gridCol w="768268">
                  <a:extLst>
                    <a:ext uri="{9D8B030D-6E8A-4147-A177-3AD203B41FA5}">
                      <a16:colId xmlns:a16="http://schemas.microsoft.com/office/drawing/2014/main" val="4189025242"/>
                    </a:ext>
                  </a:extLst>
                </a:gridCol>
                <a:gridCol w="768268">
                  <a:extLst>
                    <a:ext uri="{9D8B030D-6E8A-4147-A177-3AD203B41FA5}">
                      <a16:colId xmlns:a16="http://schemas.microsoft.com/office/drawing/2014/main" val="859240922"/>
                    </a:ext>
                  </a:extLst>
                </a:gridCol>
                <a:gridCol w="715285">
                  <a:extLst>
                    <a:ext uri="{9D8B030D-6E8A-4147-A177-3AD203B41FA5}">
                      <a16:colId xmlns:a16="http://schemas.microsoft.com/office/drawing/2014/main" val="4068806094"/>
                    </a:ext>
                  </a:extLst>
                </a:gridCol>
                <a:gridCol w="715285">
                  <a:extLst>
                    <a:ext uri="{9D8B030D-6E8A-4147-A177-3AD203B41FA5}">
                      <a16:colId xmlns:a16="http://schemas.microsoft.com/office/drawing/2014/main" val="241516123"/>
                    </a:ext>
                  </a:extLst>
                </a:gridCol>
                <a:gridCol w="728530">
                  <a:extLst>
                    <a:ext uri="{9D8B030D-6E8A-4147-A177-3AD203B41FA5}">
                      <a16:colId xmlns:a16="http://schemas.microsoft.com/office/drawing/2014/main" val="2007533321"/>
                    </a:ext>
                  </a:extLst>
                </a:gridCol>
                <a:gridCol w="728530">
                  <a:extLst>
                    <a:ext uri="{9D8B030D-6E8A-4147-A177-3AD203B41FA5}">
                      <a16:colId xmlns:a16="http://schemas.microsoft.com/office/drawing/2014/main" val="605834001"/>
                    </a:ext>
                  </a:extLst>
                </a:gridCol>
                <a:gridCol w="721907">
                  <a:extLst>
                    <a:ext uri="{9D8B030D-6E8A-4147-A177-3AD203B41FA5}">
                      <a16:colId xmlns:a16="http://schemas.microsoft.com/office/drawing/2014/main" val="164352898"/>
                    </a:ext>
                  </a:extLst>
                </a:gridCol>
                <a:gridCol w="741777">
                  <a:extLst>
                    <a:ext uri="{9D8B030D-6E8A-4147-A177-3AD203B41FA5}">
                      <a16:colId xmlns:a16="http://schemas.microsoft.com/office/drawing/2014/main" val="97236218"/>
                    </a:ext>
                  </a:extLst>
                </a:gridCol>
                <a:gridCol w="741777">
                  <a:extLst>
                    <a:ext uri="{9D8B030D-6E8A-4147-A177-3AD203B41FA5}">
                      <a16:colId xmlns:a16="http://schemas.microsoft.com/office/drawing/2014/main" val="2664433106"/>
                    </a:ext>
                  </a:extLst>
                </a:gridCol>
              </a:tblGrid>
              <a:tr h="347841">
                <a:tc>
                  <a:txBody>
                    <a:bodyPr/>
                    <a:lstStyle/>
                    <a:p>
                      <a:pPr algn="l" fontAlgn="b"/>
                      <a:r>
                        <a:rPr lang="x-none" sz="1000" u="none" strike="noStrike">
                          <a:effectLst/>
                        </a:rPr>
                        <a:t> 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00" u="none" strike="noStrike">
                          <a:effectLst/>
                        </a:rPr>
                        <a:t> 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5д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>
                          <a:effectLst/>
                        </a:rPr>
                        <a:t>5е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>
                          <a:effectLst/>
                        </a:rPr>
                        <a:t>5ж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>
                          <a:effectLst/>
                        </a:rPr>
                        <a:t>5з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>
                          <a:effectLst/>
                        </a:rPr>
                        <a:t>5и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>
                          <a:effectLst/>
                        </a:rPr>
                        <a:t>5к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>
                          <a:effectLst/>
                        </a:rPr>
                        <a:t>5л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>
                          <a:effectLst/>
                        </a:rPr>
                        <a:t>5м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>
                          <a:effectLst/>
                        </a:rPr>
                        <a:t>5н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>
                          <a:effectLst/>
                        </a:rPr>
                        <a:t>5о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5п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789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x-none" sz="1000" u="none" strike="noStrike">
                          <a:effectLst/>
                        </a:rPr>
                        <a:t> 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0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400" b="1" u="none" strike="noStrike">
                          <a:effectLst/>
                        </a:rPr>
                        <a:t> </a:t>
                      </a:r>
                      <a:endParaRPr lang="x-none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1400" b="1" u="none" strike="noStrike">
                          <a:effectLst/>
                        </a:rPr>
                        <a:t> </a:t>
                      </a:r>
                      <a:endParaRPr lang="x-none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x-none" sz="1400" b="1" u="none" strike="noStrike">
                          <a:effectLst/>
                        </a:rPr>
                        <a:t> </a:t>
                      </a:r>
                      <a:endParaRPr lang="x-none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1400" b="1" u="none" strike="noStrike">
                          <a:effectLst/>
                        </a:rPr>
                        <a:t> </a:t>
                      </a:r>
                      <a:endParaRPr lang="x-none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400" b="1" u="none" strike="noStrike">
                          <a:effectLst/>
                        </a:rPr>
                        <a:t> </a:t>
                      </a:r>
                      <a:endParaRPr lang="x-none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400" b="1" u="none" strike="noStrike" dirty="0">
                          <a:effectLst/>
                        </a:rPr>
                        <a:t> </a:t>
                      </a:r>
                      <a:endParaRPr lang="x-non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400" b="1" u="none" strike="noStrike" dirty="0">
                          <a:effectLst/>
                        </a:rPr>
                        <a:t> </a:t>
                      </a:r>
                      <a:endParaRPr lang="x-non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400" b="1" u="none" strike="noStrike" dirty="0">
                          <a:effectLst/>
                        </a:rPr>
                        <a:t> </a:t>
                      </a:r>
                      <a:endParaRPr lang="x-non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400" b="1" u="none" strike="noStrike" dirty="0">
                          <a:effectLst/>
                        </a:rPr>
                        <a:t> </a:t>
                      </a:r>
                      <a:endParaRPr lang="x-non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400" b="1" u="none" strike="noStrike" dirty="0">
                          <a:effectLst/>
                        </a:rPr>
                        <a:t> </a:t>
                      </a:r>
                      <a:endParaRPr lang="x-non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400" b="1" u="none" strike="noStrike">
                          <a:effectLst/>
                        </a:rPr>
                        <a:t> </a:t>
                      </a:r>
                      <a:endParaRPr lang="x-none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400" b="1" u="none" strike="noStrike" dirty="0">
                          <a:effectLst/>
                        </a:rPr>
                        <a:t> </a:t>
                      </a:r>
                      <a:endParaRPr lang="x-non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400" b="1" u="none" strike="noStrike" dirty="0">
                          <a:effectLst/>
                        </a:rPr>
                        <a:t> </a:t>
                      </a:r>
                      <a:endParaRPr lang="x-none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582979"/>
                  </a:ext>
                </a:extLst>
              </a:tr>
              <a:tr h="355359">
                <a:tc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1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классный час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 dirty="0">
                          <a:effectLst/>
                        </a:rPr>
                        <a:t> </a:t>
                      </a:r>
                      <a:endParaRPr lang="x-none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классный час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 dirty="0">
                          <a:effectLst/>
                        </a:rPr>
                        <a:t> </a:t>
                      </a:r>
                      <a:endParaRPr lang="x-none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u="none" strike="noStrike">
                          <a:effectLst/>
                        </a:rPr>
                        <a:t>классный час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u="none" strike="noStrike">
                          <a:effectLst/>
                        </a:rPr>
                        <a:t>классный час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классный час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u="none" strike="noStrike">
                          <a:effectLst/>
                        </a:rPr>
                        <a:t>классный час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u="none" strike="noStrike">
                          <a:effectLst/>
                        </a:rPr>
                        <a:t>классный час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u="none" strike="noStrike">
                          <a:effectLst/>
                        </a:rPr>
                        <a:t>классный час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классный час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классный час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классный час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501274"/>
                  </a:ext>
                </a:extLst>
              </a:tr>
              <a:tr h="35535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Дүйсенбі/Понедельник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2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693583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3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151329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4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330180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5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983161"/>
                  </a:ext>
                </a:extLst>
              </a:tr>
              <a:tr h="237823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6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реш.логич.задач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экология и мы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389029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7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экология и мы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глобальные 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программ.</a:t>
                      </a:r>
                      <a:r>
                        <a:rPr lang="en-US" sz="800" u="none" strike="noStrike">
                          <a:effectLst/>
                        </a:rPr>
                        <a:t>Scratch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798133"/>
                  </a:ext>
                </a:extLst>
              </a:tr>
              <a:tr h="237823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000" u="none" strike="noStrike">
                          <a:effectLst/>
                        </a:rPr>
                        <a:t> </a:t>
                      </a:r>
                      <a:endParaRPr lang="x-none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0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 dirty="0">
                          <a:effectLst/>
                        </a:rPr>
                        <a:t> </a:t>
                      </a:r>
                      <a:endParaRPr lang="x-none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u="none" strike="noStrike">
                          <a:effectLst/>
                        </a:rPr>
                        <a:t>глобальн.комп.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876393"/>
                  </a:ext>
                </a:extLst>
              </a:tr>
              <a:tr h="35535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Сейсенбі/Вторник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1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всемирная история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384257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2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748349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3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всемирная 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593632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4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всемирная 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569823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5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85854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6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реш.логич.задач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програм.</a:t>
                      </a:r>
                      <a:r>
                        <a:rPr lang="en-US" sz="800" u="none" strike="noStrike">
                          <a:effectLst/>
                        </a:rPr>
                        <a:t>Scratch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экология и мы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реш.логич.задач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глобальные 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всемирная 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олимпиад.матем.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420623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7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спорттық ойын.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глобальные 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экология и мы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294863"/>
                  </a:ext>
                </a:extLst>
              </a:tr>
              <a:tr h="237823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000" u="none" strike="noStrike">
                          <a:effectLst/>
                        </a:rPr>
                        <a:t> </a:t>
                      </a:r>
                      <a:endParaRPr lang="x-none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0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 dirty="0">
                          <a:effectLst/>
                        </a:rPr>
                        <a:t> </a:t>
                      </a:r>
                      <a:endParaRPr lang="x-none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глобальные 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930227"/>
                  </a:ext>
                </a:extLst>
              </a:tr>
              <a:tr h="35535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r>
                        <a:rPr lang="ru-RU" sz="1000" u="none" strike="noStrike">
                          <a:effectLst/>
                        </a:rPr>
                        <a:t>әрсенбі/Среда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1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 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всемирная 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96365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2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50136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3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математика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139901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4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всемирная 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всемирная 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8622651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5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всемирная 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русский язык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042316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6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глобальн.компетен.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программ.</a:t>
                      </a:r>
                      <a:r>
                        <a:rPr lang="en-US" sz="800" u="none" strike="noStrike">
                          <a:effectLst/>
                        </a:rPr>
                        <a:t>Scratch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спортивные игры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реш.лог.задач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18402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7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глобальные 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реш.логич.задач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спортивные игры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программ.</a:t>
                      </a:r>
                      <a:r>
                        <a:rPr lang="en-US" sz="800" u="none" strike="noStrike">
                          <a:effectLst/>
                        </a:rPr>
                        <a:t>Scratch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спортивные игры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854105"/>
                  </a:ext>
                </a:extLst>
              </a:tr>
              <a:tr h="237823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000" u="none" strike="noStrike">
                          <a:effectLst/>
                        </a:rPr>
                        <a:t> </a:t>
                      </a:r>
                      <a:endParaRPr lang="x-none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0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глобальные 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23487"/>
                  </a:ext>
                </a:extLst>
              </a:tr>
              <a:tr h="35535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Бейсенбі/Четверг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1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русская лит-</a:t>
                      </a:r>
                      <a:r>
                        <a:rPr lang="ru-RU" sz="800" u="none" strike="noStrike" dirty="0" err="1">
                          <a:effectLst/>
                        </a:rPr>
                        <a:t>ра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514480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2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всемирная 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44979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3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всемирная 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153765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4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всемир.история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590802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5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русская лит-ра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реш.логич.задач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история </a:t>
                      </a:r>
                      <a:r>
                        <a:rPr lang="ru-RU" sz="800" u="none" strike="noStrike" dirty="0" err="1">
                          <a:effectLst/>
                        </a:rPr>
                        <a:t>Каз</a:t>
                      </a:r>
                      <a:r>
                        <a:rPr lang="ru-RU" sz="800" u="none" strike="noStrike" dirty="0">
                          <a:effectLst/>
                        </a:rPr>
                        <a:t>-на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68730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6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глобальные 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экология и мы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русская лит-</a:t>
                      </a:r>
                      <a:r>
                        <a:rPr lang="ru-RU" sz="800" u="none" strike="noStrike" dirty="0" err="1">
                          <a:effectLst/>
                        </a:rPr>
                        <a:t>ра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91851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7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програм.</a:t>
                      </a:r>
                      <a:r>
                        <a:rPr lang="en-US" sz="800" u="none" strike="noStrike">
                          <a:effectLst/>
                        </a:rPr>
                        <a:t>Scratch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экология и мы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спортивные игры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глобальные 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спортивные игры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922657"/>
                  </a:ext>
                </a:extLst>
              </a:tr>
              <a:tr h="237823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Жұма/Пятница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0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877560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1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696130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2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информатика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710504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3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естествознание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889749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4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82737"/>
                  </a:ext>
                </a:extLst>
              </a:tr>
              <a:tr h="355359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5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экология и мы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художеств.труд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история Каз-на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математика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математика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306053"/>
                  </a:ext>
                </a:extLst>
              </a:tr>
              <a:tr h="237823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6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музыка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английский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реш.логич.задач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казахский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программ.</a:t>
                      </a:r>
                      <a:r>
                        <a:rPr lang="en-US" sz="800" u="none" strike="noStrike">
                          <a:effectLst/>
                        </a:rPr>
                        <a:t>Scratch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экология и мы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физическ.культура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русский язык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естествознание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 err="1">
                          <a:effectLst/>
                        </a:rPr>
                        <a:t>физическ.культура</a:t>
                      </a:r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696382"/>
                  </a:ext>
                </a:extLst>
              </a:tr>
              <a:tr h="237823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000" u="none" strike="noStrike">
                          <a:effectLst/>
                        </a:rPr>
                        <a:t>7</a:t>
                      </a:r>
                      <a:endParaRPr lang="x-none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спортивные игры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програм.</a:t>
                      </a:r>
                      <a:r>
                        <a:rPr lang="en-US" sz="800" u="none" strike="noStrike">
                          <a:effectLst/>
                        </a:rPr>
                        <a:t>Scratch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глобальные комп.</a:t>
                      </a:r>
                      <a:endParaRPr lang="ru-RU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>
                          <a:effectLst/>
                        </a:rPr>
                        <a:t> </a:t>
                      </a:r>
                      <a:endParaRPr lang="x-none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программ.</a:t>
                      </a:r>
                      <a:r>
                        <a:rPr lang="en-US" sz="800" u="none" strike="noStrike">
                          <a:effectLst/>
                        </a:rPr>
                        <a:t>Scratch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800" u="none" strike="noStrike" dirty="0">
                          <a:effectLst/>
                        </a:rPr>
                        <a:t> </a:t>
                      </a:r>
                      <a:endParaRPr lang="x-none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568" marR="3568" marT="356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091388"/>
                  </a:ext>
                </a:extLst>
              </a:tr>
            </a:tbl>
          </a:graphicData>
        </a:graphic>
      </p:graphicFrame>
      <p:sp>
        <p:nvSpPr>
          <p:cNvPr id="10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961138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B23CD3-EF7C-40B2-901B-4315B3C4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Паспорт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592877"/>
            <a:ext cx="6013450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   Мектеп паспорты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99C4B72-FC9E-4AA7-80C2-880CE781D65D}"/>
              </a:ext>
            </a:extLst>
          </p:cNvPr>
          <p:cNvSpPr/>
          <p:nvPr/>
        </p:nvSpPr>
        <p:spPr>
          <a:xfrm>
            <a:off x="-466928" y="1673157"/>
            <a:ext cx="8754894" cy="219845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kk-KZ" sz="2400" b="1" dirty="0">
                <a:latin typeface="Century Gothic" panose="020B0502020202020204" pitchFamily="34" charset="0"/>
                <a:ea typeface="Calibri" panose="020F0502020204030204" pitchFamily="34" charset="0"/>
              </a:rPr>
              <a:t>Астана қаласы әкімдігінің "Кәрім Мыңбаев атындағы №59 мектеп-лицейі" шаруашылық жүргізу құқығындағы мемлекеттік коммуналдық кәсіпорны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5F7A2B2-E57D-47C7-8E8A-53F8B9396458}"/>
              </a:ext>
            </a:extLst>
          </p:cNvPr>
          <p:cNvSpPr/>
          <p:nvPr/>
        </p:nvSpPr>
        <p:spPr>
          <a:xfrm>
            <a:off x="1493043" y="4354952"/>
            <a:ext cx="7670412" cy="219845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k-KZ" sz="2400" b="1" dirty="0">
                <a:latin typeface="Century Gothic" panose="020B0502020202020204" pitchFamily="34" charset="0"/>
                <a:ea typeface="Calibri" panose="020F0502020204030204" pitchFamily="34" charset="0"/>
              </a:rPr>
              <a:t>Ашылған жылы: </a:t>
            </a:r>
            <a:r>
              <a:rPr lang="kk-KZ" sz="2400" dirty="0">
                <a:latin typeface="Century Gothic" panose="020B0502020202020204" pitchFamily="34" charset="0"/>
                <a:ea typeface="Calibri" panose="020F0502020204030204" pitchFamily="34" charset="0"/>
              </a:rPr>
              <a:t>2007 жыл</a:t>
            </a:r>
          </a:p>
          <a:p>
            <a:r>
              <a:rPr lang="kk-KZ" sz="2400" b="1" dirty="0">
                <a:latin typeface="Century Gothic" panose="020B0502020202020204" pitchFamily="34" charset="0"/>
                <a:ea typeface="Calibri" panose="020F0502020204030204" pitchFamily="34" charset="0"/>
              </a:rPr>
              <a:t>Мекен-Жайы: </a:t>
            </a:r>
            <a:r>
              <a:rPr lang="kk-KZ" sz="2400" dirty="0">
                <a:latin typeface="Century Gothic" panose="020B0502020202020204" pitchFamily="34" charset="0"/>
                <a:ea typeface="Calibri" panose="020F0502020204030204" pitchFamily="34" charset="0"/>
              </a:rPr>
              <a:t>Сауран 5/1</a:t>
            </a:r>
          </a:p>
          <a:p>
            <a:r>
              <a:rPr lang="kk-KZ" sz="2400" b="1" dirty="0">
                <a:latin typeface="Century Gothic" panose="020B0502020202020204" pitchFamily="34" charset="0"/>
                <a:ea typeface="Calibri" panose="020F0502020204030204" pitchFamily="34" charset="0"/>
              </a:rPr>
              <a:t>Қызмет бағыты: </a:t>
            </a:r>
            <a:r>
              <a:rPr lang="kk-KZ" sz="2400" dirty="0">
                <a:latin typeface="Century Gothic" panose="020B0502020202020204" pitchFamily="34" charset="0"/>
                <a:ea typeface="Calibri" panose="020F0502020204030204" pitchFamily="34" charset="0"/>
              </a:rPr>
              <a:t>жаратылыстану-математикалық</a:t>
            </a:r>
          </a:p>
          <a:p>
            <a:r>
              <a:rPr lang="kk-KZ" sz="2400" b="1" dirty="0">
                <a:latin typeface="Century Gothic" panose="020B0502020202020204" pitchFamily="34" charset="0"/>
                <a:ea typeface="Calibri" panose="020F0502020204030204" pitchFamily="34" charset="0"/>
              </a:rPr>
              <a:t>Оқушылар саны: </a:t>
            </a:r>
            <a:r>
              <a:rPr lang="kk-KZ" sz="2400" dirty="0" smtClean="0">
                <a:latin typeface="Century Gothic" panose="020B0502020202020204" pitchFamily="34" charset="0"/>
                <a:ea typeface="Calibri" panose="020F0502020204030204" pitchFamily="34" charset="0"/>
              </a:rPr>
              <a:t>3772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F7F8D78-30EC-432F-AE41-11EB4DC999C1}"/>
              </a:ext>
            </a:extLst>
          </p:cNvPr>
          <p:cNvSpPr/>
          <p:nvPr/>
        </p:nvSpPr>
        <p:spPr>
          <a:xfrm>
            <a:off x="-466928" y="7089892"/>
            <a:ext cx="8754894" cy="376411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kk-KZ" sz="2400" b="1" dirty="0">
                <a:latin typeface="Century Gothic" panose="020B0502020202020204" pitchFamily="34" charset="0"/>
              </a:rPr>
              <a:t>Мектептің миссиясы</a:t>
            </a:r>
            <a:r>
              <a:rPr lang="kk-KZ" sz="2400" b="1" dirty="0" smtClean="0">
                <a:latin typeface="Century Gothic" panose="020B0502020202020204" pitchFamily="34" charset="0"/>
              </a:rPr>
              <a:t>:</a:t>
            </a:r>
            <a:r>
              <a:rPr lang="en-US" sz="2400" b="1" dirty="0" smtClean="0">
                <a:latin typeface="Century Gothic" panose="020B0502020202020204" pitchFamily="34" charset="0"/>
              </a:rPr>
              <a:t> </a:t>
            </a:r>
            <a:r>
              <a:rPr lang="kk-KZ" sz="2400" dirty="0" smtClean="0">
                <a:latin typeface="Century Gothic" panose="020B0502020202020204" pitchFamily="34" charset="0"/>
              </a:rPr>
              <a:t>Біздің мектеп – жалпыадамзаттық құндылықтар арқылы дағдыны, зерттеуді, жаңашылдықты дамытудың мүмкіндіктер кеңістігі.</a:t>
            </a:r>
          </a:p>
          <a:p>
            <a:pPr lvl="1" algn="just"/>
            <a:endParaRPr lang="kk-KZ" sz="2400" b="1" dirty="0" smtClean="0">
              <a:latin typeface="Century Gothic" panose="020B0502020202020204" pitchFamily="34" charset="0"/>
            </a:endParaRPr>
          </a:p>
          <a:p>
            <a:pPr lvl="1" algn="just"/>
            <a:r>
              <a:rPr lang="kk-KZ" sz="2400" b="1" dirty="0" smtClean="0">
                <a:latin typeface="Century Gothic" panose="020B0502020202020204" pitchFamily="34" charset="0"/>
              </a:rPr>
              <a:t>Пайымдауы</a:t>
            </a:r>
            <a:r>
              <a:rPr lang="ru-RU" sz="2400" b="1" dirty="0" smtClean="0">
                <a:latin typeface="Century Gothic" panose="020B0502020202020204" pitchFamily="34" charset="0"/>
              </a:rPr>
              <a:t>: </a:t>
            </a:r>
            <a:r>
              <a:rPr lang="kk-KZ" sz="2400" dirty="0" smtClean="0">
                <a:latin typeface="Century Gothic" panose="020B0502020202020204" pitchFamily="34" charset="0"/>
              </a:rPr>
              <a:t>Әрбір білім алушы мен педагог өз мүмкіндіктерін жүзеге асырып, өзгерістер ортасын қалыптастырады, болашақтағы сынақтардан сәтті өтуге дайын болады.  </a:t>
            </a:r>
            <a:endParaRPr lang="ru-RU" sz="2400" b="1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959708A-3038-4614-A9B7-D7A9AABF635F}"/>
              </a:ext>
            </a:extLst>
          </p:cNvPr>
          <p:cNvSpPr/>
          <p:nvPr/>
        </p:nvSpPr>
        <p:spPr>
          <a:xfrm>
            <a:off x="1284051" y="11348076"/>
            <a:ext cx="7879404" cy="3057291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k-KZ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Мектептегі кадрлық қамтамасыз ету: </a:t>
            </a:r>
            <a:r>
              <a:rPr lang="kk-KZ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Барлығы - </a:t>
            </a:r>
            <a:r>
              <a:rPr lang="kk-KZ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249, </a:t>
            </a:r>
            <a:endParaRPr lang="kk-KZ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k-KZ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Оның ішінде әкімшілік-басқару персоналы </a:t>
            </a:r>
            <a:r>
              <a:rPr lang="kk-KZ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-10,</a:t>
            </a:r>
            <a:endParaRPr lang="kk-KZ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k-KZ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Мұғалімдер </a:t>
            </a:r>
            <a:r>
              <a:rPr lang="kk-KZ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саны-184, </a:t>
            </a:r>
            <a:endParaRPr lang="kk-KZ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kk-KZ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Қызметкерлер </a:t>
            </a:r>
            <a:r>
              <a:rPr lang="kk-KZ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саны-55.</a:t>
            </a:r>
            <a:endParaRPr lang="kk-KZ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8">
            <a:hlinkClick r:id="rId4" action="ppaction://hlinksldjump"/>
            <a:extLst>
              <a:ext uri="{FF2B5EF4-FFF2-40B4-BE49-F238E27FC236}">
                <a16:creationId xmlns:a16="http://schemas.microsoft.com/office/drawing/2014/main" id="{8CA3D55A-4BF2-4279-BFCF-6B0EED716268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3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3B4771-DB23-48DD-9AB7-833D53E5D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6" name="Прямоугольник 3">
            <a:extLst>
              <a:ext uri="{FF2B5EF4-FFF2-40B4-BE49-F238E27FC236}">
                <a16:creationId xmlns:a16="http://schemas.microsoft.com/office/drawing/2014/main" id="{24FA7CE6-66E6-42C0-9452-0F246D0D8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6-сыныптар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6-классы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Прямоугольник: скругленные углы 8">
            <a:hlinkClick r:id="rId3" action="ppaction://hlinksldjump"/>
            <a:extLst>
              <a:ext uri="{FF2B5EF4-FFF2-40B4-BE49-F238E27FC236}">
                <a16:creationId xmlns:a16="http://schemas.microsoft.com/office/drawing/2014/main" id="{99E6E9EF-000C-408F-958F-EDB7BE2D3394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hlinkClick r:id="rId4" action="ppaction://hlinksldjump"/>
            <a:extLst>
              <a:ext uri="{FF2B5EF4-FFF2-40B4-BE49-F238E27FC236}">
                <a16:creationId xmlns:a16="http://schemas.microsoft.com/office/drawing/2014/main" id="{ADA4830E-7E11-4372-8996-95CC1E723D2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hlinkClick r:id="rId5" action="ppaction://hlinksldjump"/>
            <a:extLst>
              <a:ext uri="{FF2B5EF4-FFF2-40B4-BE49-F238E27FC236}">
                <a16:creationId xmlns:a16="http://schemas.microsoft.com/office/drawing/2014/main" id="{C585EE07-422A-44D7-A9D2-0247F873052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7CCA525-D3D1-42D3-B757-EF2C90B61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559324"/>
              </p:ext>
            </p:extLst>
          </p:nvPr>
        </p:nvGraphicFramePr>
        <p:xfrm>
          <a:off x="228600" y="781051"/>
          <a:ext cx="8273287" cy="13430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158">
                  <a:extLst>
                    <a:ext uri="{9D8B030D-6E8A-4147-A177-3AD203B41FA5}">
                      <a16:colId xmlns:a16="http://schemas.microsoft.com/office/drawing/2014/main" val="4158613895"/>
                    </a:ext>
                  </a:extLst>
                </a:gridCol>
                <a:gridCol w="147737">
                  <a:extLst>
                    <a:ext uri="{9D8B030D-6E8A-4147-A177-3AD203B41FA5}">
                      <a16:colId xmlns:a16="http://schemas.microsoft.com/office/drawing/2014/main" val="569782572"/>
                    </a:ext>
                  </a:extLst>
                </a:gridCol>
                <a:gridCol w="1097477">
                  <a:extLst>
                    <a:ext uri="{9D8B030D-6E8A-4147-A177-3AD203B41FA5}">
                      <a16:colId xmlns:a16="http://schemas.microsoft.com/office/drawing/2014/main" val="3850323484"/>
                    </a:ext>
                  </a:extLst>
                </a:gridCol>
                <a:gridCol w="1097477">
                  <a:extLst>
                    <a:ext uri="{9D8B030D-6E8A-4147-A177-3AD203B41FA5}">
                      <a16:colId xmlns:a16="http://schemas.microsoft.com/office/drawing/2014/main" val="2795859269"/>
                    </a:ext>
                  </a:extLst>
                </a:gridCol>
                <a:gridCol w="1097477">
                  <a:extLst>
                    <a:ext uri="{9D8B030D-6E8A-4147-A177-3AD203B41FA5}">
                      <a16:colId xmlns:a16="http://schemas.microsoft.com/office/drawing/2014/main" val="2574035423"/>
                    </a:ext>
                  </a:extLst>
                </a:gridCol>
                <a:gridCol w="1097477">
                  <a:extLst>
                    <a:ext uri="{9D8B030D-6E8A-4147-A177-3AD203B41FA5}">
                      <a16:colId xmlns:a16="http://schemas.microsoft.com/office/drawing/2014/main" val="2659273727"/>
                    </a:ext>
                  </a:extLst>
                </a:gridCol>
                <a:gridCol w="1097477">
                  <a:extLst>
                    <a:ext uri="{9D8B030D-6E8A-4147-A177-3AD203B41FA5}">
                      <a16:colId xmlns:a16="http://schemas.microsoft.com/office/drawing/2014/main" val="748045578"/>
                    </a:ext>
                  </a:extLst>
                </a:gridCol>
                <a:gridCol w="1097477">
                  <a:extLst>
                    <a:ext uri="{9D8B030D-6E8A-4147-A177-3AD203B41FA5}">
                      <a16:colId xmlns:a16="http://schemas.microsoft.com/office/drawing/2014/main" val="3530310982"/>
                    </a:ext>
                  </a:extLst>
                </a:gridCol>
                <a:gridCol w="1308530">
                  <a:extLst>
                    <a:ext uri="{9D8B030D-6E8A-4147-A177-3AD203B41FA5}">
                      <a16:colId xmlns:a16="http://schemas.microsoft.com/office/drawing/2014/main" val="1280312276"/>
                    </a:ext>
                  </a:extLst>
                </a:gridCol>
              </a:tblGrid>
              <a:tr h="381126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6а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6ә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6б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6в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6г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6ғ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6ж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38839"/>
                  </a:ext>
                </a:extLst>
              </a:tr>
              <a:tr h="32014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3651284"/>
                  </a:ext>
                </a:extLst>
              </a:tr>
              <a:tr h="320145"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сынып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сағаты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353173"/>
                  </a:ext>
                </a:extLst>
              </a:tr>
              <a:tr h="32014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Дүйсенбі/Понедельник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385807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информатика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768814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014105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дене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шынықтыру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251737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орыс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тілі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44674"/>
                  </a:ext>
                </a:extLst>
              </a:tr>
              <a:tr h="32014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олимпиад.матем.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дене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шынықтыру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Sketch Up </a:t>
                      </a:r>
                      <a:r>
                        <a:rPr lang="ru-RU" sz="1100" u="none" strike="noStrike">
                          <a:effectLst/>
                        </a:rPr>
                        <a:t>бағдар.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қарапайым ғылым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63560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Sketch Up </a:t>
                      </a:r>
                      <a:r>
                        <a:rPr lang="ru-RU" sz="1100" u="none" strike="noStrike">
                          <a:effectLst/>
                        </a:rPr>
                        <a:t>бағдар.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480012"/>
                  </a:ext>
                </a:extLst>
              </a:tr>
              <a:tr h="31709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Сейсенбі/Вторник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689554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орыс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тілі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667081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860008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413148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қарапайым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ғылым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110639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олимпиад.матем.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қарапайым ғылым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спорттық ойын.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под микро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309616"/>
                  </a:ext>
                </a:extLst>
              </a:tr>
              <a:tr h="329294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қарапайым ғылым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спорттық ойын.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683781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жаһандық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құзрет</a:t>
                      </a:r>
                      <a:r>
                        <a:rPr lang="ru-RU" sz="1100" u="none" strike="noStrike" dirty="0">
                          <a:effectLst/>
                        </a:rPr>
                        <a:t>.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667998"/>
                  </a:ext>
                </a:extLst>
              </a:tr>
              <a:tr h="31709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r>
                        <a:rPr lang="ru-RU" sz="1100" u="none" strike="noStrike">
                          <a:effectLst/>
                        </a:rPr>
                        <a:t>әрсенбі/Среда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154047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896131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көркем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еңбек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465421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104079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қарапайым ғылым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304643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Sketch Up </a:t>
                      </a:r>
                      <a:r>
                        <a:rPr lang="ru-RU" sz="1100" u="none" strike="noStrike">
                          <a:effectLst/>
                        </a:rPr>
                        <a:t>бағдар.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олимпиад.матем.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дүние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жүзі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тарихы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91207"/>
                  </a:ext>
                </a:extLst>
              </a:tr>
              <a:tr h="329294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09634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Sketch Up </a:t>
                      </a:r>
                      <a:r>
                        <a:rPr lang="ru-RU" sz="1100" u="none" strike="noStrike">
                          <a:effectLst/>
                        </a:rPr>
                        <a:t>бағдар.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45338"/>
                  </a:ext>
                </a:extLst>
              </a:tr>
              <a:tr h="31709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Бейсенбі/Четверг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қазақ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әдебиеті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616727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59611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математика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642373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504844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қарапайым ғылым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орыс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r>
                        <a:rPr lang="ru-RU" sz="1100" u="none" strike="noStrike" dirty="0" err="1">
                          <a:effectLst/>
                        </a:rPr>
                        <a:t>тілі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391788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спорттық ойын.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олимпиад.матем.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олимп.матем.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581252"/>
                  </a:ext>
                </a:extLst>
              </a:tr>
              <a:tr h="329294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475508"/>
                  </a:ext>
                </a:extLst>
              </a:tr>
              <a:tr h="33539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Жұма/Пятница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096136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476391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художеств.труд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143487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английский язык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625376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19869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жаратылыстану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русский язык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8975"/>
                  </a:ext>
                </a:extLst>
              </a:tr>
              <a:tr h="31709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Sketch Up </a:t>
                      </a:r>
                      <a:r>
                        <a:rPr lang="ru-RU" sz="1100" u="none" strike="noStrike">
                          <a:effectLst/>
                        </a:rPr>
                        <a:t>бағдар.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олимпиад.матем.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олимпиад.матем.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програм</a:t>
                      </a:r>
                      <a:r>
                        <a:rPr lang="ru-RU" sz="1100" u="none" strike="noStrike" dirty="0">
                          <a:effectLst/>
                        </a:rPr>
                        <a:t>.</a:t>
                      </a:r>
                      <a:r>
                        <a:rPr lang="en-US" sz="1100" u="none" strike="noStrike" dirty="0">
                          <a:effectLst/>
                        </a:rPr>
                        <a:t>Python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535747"/>
                  </a:ext>
                </a:extLst>
              </a:tr>
              <a:tr h="329294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Sketch Up </a:t>
                      </a:r>
                      <a:r>
                        <a:rPr lang="ru-RU" sz="1100" u="none" strike="noStrike">
                          <a:effectLst/>
                        </a:rPr>
                        <a:t>бағдар.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спорттық ойын.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развитие </a:t>
                      </a:r>
                      <a:r>
                        <a:rPr lang="ru-RU" sz="1100" u="none" strike="noStrike" dirty="0" err="1">
                          <a:effectLst/>
                        </a:rPr>
                        <a:t>функ.грамот</a:t>
                      </a:r>
                      <a:r>
                        <a:rPr lang="ru-RU" sz="1100" u="none" strike="noStrike" dirty="0">
                          <a:effectLst/>
                        </a:rPr>
                        <a:t>.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940" marR="5940" marT="594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621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1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799DB7-03A5-497C-AA6F-AE8C9D53D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6" name="Прямоугольник 3">
            <a:extLst>
              <a:ext uri="{FF2B5EF4-FFF2-40B4-BE49-F238E27FC236}">
                <a16:creationId xmlns:a16="http://schemas.microsoft.com/office/drawing/2014/main" id="{12DDF5B1-21D3-4466-95DE-0D629B819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6-сыныптар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6-классы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Прямоугольник: скругленные углы 7">
            <a:hlinkClick r:id="rId3" action="ppaction://hlinksldjump"/>
            <a:extLst>
              <a:ext uri="{FF2B5EF4-FFF2-40B4-BE49-F238E27FC236}">
                <a16:creationId xmlns:a16="http://schemas.microsoft.com/office/drawing/2014/main" id="{519FAB92-C59C-4E00-AD44-4D12C418BE8A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8">
            <a:hlinkClick r:id="rId4" action="ppaction://hlinksldjump"/>
            <a:extLst>
              <a:ext uri="{FF2B5EF4-FFF2-40B4-BE49-F238E27FC236}">
                <a16:creationId xmlns:a16="http://schemas.microsoft.com/office/drawing/2014/main" id="{384B9CCC-E8BC-412A-812F-752E3D2AD419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18EC66F-6C66-4344-888F-18AA710F0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39961"/>
              </p:ext>
            </p:extLst>
          </p:nvPr>
        </p:nvGraphicFramePr>
        <p:xfrm>
          <a:off x="405194" y="928459"/>
          <a:ext cx="8189144" cy="134701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407">
                  <a:extLst>
                    <a:ext uri="{9D8B030D-6E8A-4147-A177-3AD203B41FA5}">
                      <a16:colId xmlns:a16="http://schemas.microsoft.com/office/drawing/2014/main" val="2111716906"/>
                    </a:ext>
                  </a:extLst>
                </a:gridCol>
                <a:gridCol w="119214">
                  <a:extLst>
                    <a:ext uri="{9D8B030D-6E8A-4147-A177-3AD203B41FA5}">
                      <a16:colId xmlns:a16="http://schemas.microsoft.com/office/drawing/2014/main" val="855319024"/>
                    </a:ext>
                  </a:extLst>
                </a:gridCol>
                <a:gridCol w="990401">
                  <a:extLst>
                    <a:ext uri="{9D8B030D-6E8A-4147-A177-3AD203B41FA5}">
                      <a16:colId xmlns:a16="http://schemas.microsoft.com/office/drawing/2014/main" val="2553433726"/>
                    </a:ext>
                  </a:extLst>
                </a:gridCol>
                <a:gridCol w="1219659">
                  <a:extLst>
                    <a:ext uri="{9D8B030D-6E8A-4147-A177-3AD203B41FA5}">
                      <a16:colId xmlns:a16="http://schemas.microsoft.com/office/drawing/2014/main" val="1728079127"/>
                    </a:ext>
                  </a:extLst>
                </a:gridCol>
                <a:gridCol w="1164638">
                  <a:extLst>
                    <a:ext uri="{9D8B030D-6E8A-4147-A177-3AD203B41FA5}">
                      <a16:colId xmlns:a16="http://schemas.microsoft.com/office/drawing/2014/main" val="316626506"/>
                    </a:ext>
                  </a:extLst>
                </a:gridCol>
                <a:gridCol w="1164638">
                  <a:extLst>
                    <a:ext uri="{9D8B030D-6E8A-4147-A177-3AD203B41FA5}">
                      <a16:colId xmlns:a16="http://schemas.microsoft.com/office/drawing/2014/main" val="385092862"/>
                    </a:ext>
                  </a:extLst>
                </a:gridCol>
                <a:gridCol w="1173808">
                  <a:extLst>
                    <a:ext uri="{9D8B030D-6E8A-4147-A177-3AD203B41FA5}">
                      <a16:colId xmlns:a16="http://schemas.microsoft.com/office/drawing/2014/main" val="932867947"/>
                    </a:ext>
                  </a:extLst>
                </a:gridCol>
                <a:gridCol w="990401">
                  <a:extLst>
                    <a:ext uri="{9D8B030D-6E8A-4147-A177-3AD203B41FA5}">
                      <a16:colId xmlns:a16="http://schemas.microsoft.com/office/drawing/2014/main" val="1581474693"/>
                    </a:ext>
                  </a:extLst>
                </a:gridCol>
                <a:gridCol w="1182978">
                  <a:extLst>
                    <a:ext uri="{9D8B030D-6E8A-4147-A177-3AD203B41FA5}">
                      <a16:colId xmlns:a16="http://schemas.microsoft.com/office/drawing/2014/main" val="365703160"/>
                    </a:ext>
                  </a:extLst>
                </a:gridCol>
              </a:tblGrid>
              <a:tr h="369376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6з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6и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6к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6л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6м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6н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effectLst/>
                        </a:rPr>
                        <a:t>6о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168005"/>
                  </a:ext>
                </a:extLst>
              </a:tr>
              <a:tr h="310275"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9504447"/>
                  </a:ext>
                </a:extLst>
              </a:tr>
              <a:tr h="310275">
                <a:tc>
                  <a:txBody>
                    <a:bodyPr/>
                    <a:lstStyle/>
                    <a:p>
                      <a:pPr algn="l" fontAlgn="b"/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726906"/>
                  </a:ext>
                </a:extLst>
              </a:tr>
              <a:tr h="31027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Дүйсенбі/Понедельник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477199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161863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русский язык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38501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26331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87650"/>
                  </a:ext>
                </a:extLst>
              </a:tr>
              <a:tr h="31027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развитие функ.грамот.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под микро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432936"/>
                  </a:ext>
                </a:extLst>
              </a:tr>
              <a:tr h="307322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385436"/>
                  </a:ext>
                </a:extLst>
              </a:tr>
              <a:tr h="30732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Сейсенбі/Вторник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532796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889665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551530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830828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362619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развитие функ.грамот.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623957"/>
                  </a:ext>
                </a:extLst>
              </a:tr>
              <a:tr h="319141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реш.логич.задач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програм.</a:t>
                      </a:r>
                      <a:r>
                        <a:rPr lang="en-US" sz="1100" u="none" strike="noStrike">
                          <a:effectLst/>
                        </a:rPr>
                        <a:t>Python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967815"/>
                  </a:ext>
                </a:extLst>
              </a:tr>
              <a:tr h="307322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252649"/>
                  </a:ext>
                </a:extLst>
              </a:tr>
              <a:tr h="30732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r>
                        <a:rPr lang="ru-RU" sz="1100" u="none" strike="noStrike">
                          <a:effectLst/>
                        </a:rPr>
                        <a:t>әрсенбі/Среда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295173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69008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338049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220055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588232"/>
                  </a:ext>
                </a:extLst>
              </a:tr>
              <a:tr h="57918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програм.</a:t>
                      </a:r>
                      <a:r>
                        <a:rPr lang="en-US" sz="1100" u="none" strike="noStrike">
                          <a:effectLst/>
                        </a:rPr>
                        <a:t>Python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под микро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глобальн.компетен.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831335"/>
                  </a:ext>
                </a:extLst>
              </a:tr>
              <a:tr h="319141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под микро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спортивные игры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252808"/>
                  </a:ext>
                </a:extLst>
              </a:tr>
              <a:tr h="307322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58969"/>
                  </a:ext>
                </a:extLst>
              </a:tr>
              <a:tr h="30732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Бейсенбі/Четверг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всем.история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209661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96476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48813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387825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249507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програм.</a:t>
                      </a:r>
                      <a:r>
                        <a:rPr lang="en-US" sz="1100" u="none" strike="noStrike">
                          <a:effectLst/>
                        </a:rPr>
                        <a:t>Python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олимпиад.матем.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реш.логич.задач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453144"/>
                  </a:ext>
                </a:extLst>
              </a:tr>
              <a:tr h="319141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глобальн.компетен.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програм.</a:t>
                      </a:r>
                      <a:r>
                        <a:rPr lang="en-US" sz="1100" u="none" strike="noStrike">
                          <a:effectLst/>
                        </a:rPr>
                        <a:t>Python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420166"/>
                  </a:ext>
                </a:extLst>
              </a:tr>
              <a:tr h="32505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Жұма/Пятница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0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286956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музыка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686381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55360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609479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62961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развит.функ.грам.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естествознание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7776"/>
                  </a:ext>
                </a:extLst>
              </a:tr>
              <a:tr h="30732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реш.логич.задач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развит.функ.грамот.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869459"/>
                  </a:ext>
                </a:extLst>
              </a:tr>
              <a:tr h="319141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под микро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спортивные игры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215" marR="5215" marT="521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22199"/>
                  </a:ext>
                </a:extLst>
              </a:tr>
            </a:tbl>
          </a:graphicData>
        </a:graphic>
      </p:graphicFrame>
      <p:sp>
        <p:nvSpPr>
          <p:cNvPr id="10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CA96CD-1F98-4099-9E9D-052D523123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3A3986CA-E49B-46F4-BAE6-266CDB228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7-сыныптар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7-классы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Прямоугольник: скругленные углы 6">
            <a:hlinkClick r:id="rId3" action="ppaction://hlinksldjump"/>
            <a:extLst>
              <a:ext uri="{FF2B5EF4-FFF2-40B4-BE49-F238E27FC236}">
                <a16:creationId xmlns:a16="http://schemas.microsoft.com/office/drawing/2014/main" id="{383B7226-EEF8-4122-ABB9-339F8C32A56A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hlinkClick r:id="rId4" action="ppaction://hlinksldjump"/>
            <a:extLst>
              <a:ext uri="{FF2B5EF4-FFF2-40B4-BE49-F238E27FC236}">
                <a16:creationId xmlns:a16="http://schemas.microsoft.com/office/drawing/2014/main" id="{11821501-3829-41C4-93B1-94177B4D5E7E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8">
            <a:hlinkClick r:id="rId5" action="ppaction://hlinksldjump"/>
            <a:extLst>
              <a:ext uri="{FF2B5EF4-FFF2-40B4-BE49-F238E27FC236}">
                <a16:creationId xmlns:a16="http://schemas.microsoft.com/office/drawing/2014/main" id="{0B6EACAC-A6BC-451D-A6B3-2ED0869AB72D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2CC134A-3B5D-48B2-BD43-C93515BBA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338365"/>
              </p:ext>
            </p:extLst>
          </p:nvPr>
        </p:nvGraphicFramePr>
        <p:xfrm>
          <a:off x="228600" y="680809"/>
          <a:ext cx="8591547" cy="138993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38">
                  <a:extLst>
                    <a:ext uri="{9D8B030D-6E8A-4147-A177-3AD203B41FA5}">
                      <a16:colId xmlns:a16="http://schemas.microsoft.com/office/drawing/2014/main" val="3676056639"/>
                    </a:ext>
                  </a:extLst>
                </a:gridCol>
                <a:gridCol w="165625">
                  <a:extLst>
                    <a:ext uri="{9D8B030D-6E8A-4147-A177-3AD203B41FA5}">
                      <a16:colId xmlns:a16="http://schemas.microsoft.com/office/drawing/2014/main" val="2011600802"/>
                    </a:ext>
                  </a:extLst>
                </a:gridCol>
                <a:gridCol w="1194240">
                  <a:extLst>
                    <a:ext uri="{9D8B030D-6E8A-4147-A177-3AD203B41FA5}">
                      <a16:colId xmlns:a16="http://schemas.microsoft.com/office/drawing/2014/main" val="3342624332"/>
                    </a:ext>
                  </a:extLst>
                </a:gridCol>
                <a:gridCol w="174342">
                  <a:extLst>
                    <a:ext uri="{9D8B030D-6E8A-4147-A177-3AD203B41FA5}">
                      <a16:colId xmlns:a16="http://schemas.microsoft.com/office/drawing/2014/main" val="2776104224"/>
                    </a:ext>
                  </a:extLst>
                </a:gridCol>
                <a:gridCol w="1194240">
                  <a:extLst>
                    <a:ext uri="{9D8B030D-6E8A-4147-A177-3AD203B41FA5}">
                      <a16:colId xmlns:a16="http://schemas.microsoft.com/office/drawing/2014/main" val="1991243760"/>
                    </a:ext>
                  </a:extLst>
                </a:gridCol>
                <a:gridCol w="174342">
                  <a:extLst>
                    <a:ext uri="{9D8B030D-6E8A-4147-A177-3AD203B41FA5}">
                      <a16:colId xmlns:a16="http://schemas.microsoft.com/office/drawing/2014/main" val="3377861305"/>
                    </a:ext>
                  </a:extLst>
                </a:gridCol>
                <a:gridCol w="957135">
                  <a:extLst>
                    <a:ext uri="{9D8B030D-6E8A-4147-A177-3AD203B41FA5}">
                      <a16:colId xmlns:a16="http://schemas.microsoft.com/office/drawing/2014/main" val="155820489"/>
                    </a:ext>
                  </a:extLst>
                </a:gridCol>
                <a:gridCol w="135985">
                  <a:extLst>
                    <a:ext uri="{9D8B030D-6E8A-4147-A177-3AD203B41FA5}">
                      <a16:colId xmlns:a16="http://schemas.microsoft.com/office/drawing/2014/main" val="3109782818"/>
                    </a:ext>
                  </a:extLst>
                </a:gridCol>
                <a:gridCol w="957135">
                  <a:extLst>
                    <a:ext uri="{9D8B030D-6E8A-4147-A177-3AD203B41FA5}">
                      <a16:colId xmlns:a16="http://schemas.microsoft.com/office/drawing/2014/main" val="2180158285"/>
                    </a:ext>
                  </a:extLst>
                </a:gridCol>
                <a:gridCol w="135985">
                  <a:extLst>
                    <a:ext uri="{9D8B030D-6E8A-4147-A177-3AD203B41FA5}">
                      <a16:colId xmlns:a16="http://schemas.microsoft.com/office/drawing/2014/main" val="3615556988"/>
                    </a:ext>
                  </a:extLst>
                </a:gridCol>
                <a:gridCol w="957135">
                  <a:extLst>
                    <a:ext uri="{9D8B030D-6E8A-4147-A177-3AD203B41FA5}">
                      <a16:colId xmlns:a16="http://schemas.microsoft.com/office/drawing/2014/main" val="3297714634"/>
                    </a:ext>
                  </a:extLst>
                </a:gridCol>
                <a:gridCol w="135985">
                  <a:extLst>
                    <a:ext uri="{9D8B030D-6E8A-4147-A177-3AD203B41FA5}">
                      <a16:colId xmlns:a16="http://schemas.microsoft.com/office/drawing/2014/main" val="2075031282"/>
                    </a:ext>
                  </a:extLst>
                </a:gridCol>
                <a:gridCol w="957135">
                  <a:extLst>
                    <a:ext uri="{9D8B030D-6E8A-4147-A177-3AD203B41FA5}">
                      <a16:colId xmlns:a16="http://schemas.microsoft.com/office/drawing/2014/main" val="963203513"/>
                    </a:ext>
                  </a:extLst>
                </a:gridCol>
                <a:gridCol w="135985">
                  <a:extLst>
                    <a:ext uri="{9D8B030D-6E8A-4147-A177-3AD203B41FA5}">
                      <a16:colId xmlns:a16="http://schemas.microsoft.com/office/drawing/2014/main" val="3365675144"/>
                    </a:ext>
                  </a:extLst>
                </a:gridCol>
                <a:gridCol w="1194240">
                  <a:extLst>
                    <a:ext uri="{9D8B030D-6E8A-4147-A177-3AD203B41FA5}">
                      <a16:colId xmlns:a16="http://schemas.microsoft.com/office/drawing/2014/main" val="3819850514"/>
                    </a:ext>
                  </a:extLst>
                </a:gridCol>
              </a:tblGrid>
              <a:tr h="281610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№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>
                          <a:effectLst/>
                        </a:rPr>
                        <a:t>7а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1" u="none" strike="noStrike">
                          <a:effectLst/>
                        </a:rPr>
                        <a:t> </a:t>
                      </a:r>
                      <a:endParaRPr lang="x-none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>
                          <a:effectLst/>
                        </a:rPr>
                        <a:t>7ә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1" u="none" strike="noStrike">
                          <a:effectLst/>
                        </a:rPr>
                        <a:t> </a:t>
                      </a:r>
                      <a:endParaRPr lang="x-none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>
                          <a:effectLst/>
                        </a:rPr>
                        <a:t>7б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>
                          <a:effectLst/>
                        </a:rPr>
                        <a:t>7в</a:t>
                      </a:r>
                      <a:endParaRPr lang="ru-RU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>
                          <a:effectLst/>
                        </a:rPr>
                        <a:t>7г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>
                          <a:effectLst/>
                        </a:rPr>
                        <a:t>7ғ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>
                          <a:effectLst/>
                        </a:rPr>
                        <a:t>7н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096990"/>
                  </a:ext>
                </a:extLst>
              </a:tr>
              <a:tr h="27612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Дүйсенбі/Понедельник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сынып сағаты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err="1">
                          <a:effectLst/>
                        </a:rPr>
                        <a:t>сынып</a:t>
                      </a:r>
                      <a:r>
                        <a:rPr lang="ru-RU" sz="1050" u="none" strike="noStrike" dirty="0">
                          <a:effectLst/>
                        </a:rPr>
                        <a:t> </a:t>
                      </a:r>
                      <a:r>
                        <a:rPr lang="ru-RU" sz="1050" u="none" strike="noStrike" dirty="0" err="1">
                          <a:effectLst/>
                        </a:rPr>
                        <a:t>сағаты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 dirty="0">
                          <a:effectLst/>
                        </a:rPr>
                        <a:t> </a:t>
                      </a:r>
                      <a:endParaRPr lang="x-none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err="1">
                          <a:effectLst/>
                        </a:rPr>
                        <a:t>сынып</a:t>
                      </a:r>
                      <a:r>
                        <a:rPr lang="ru-RU" sz="1050" u="none" strike="noStrike" dirty="0">
                          <a:effectLst/>
                        </a:rPr>
                        <a:t> </a:t>
                      </a:r>
                      <a:r>
                        <a:rPr lang="ru-RU" sz="1050" u="none" strike="noStrike" dirty="0" err="1">
                          <a:effectLst/>
                        </a:rPr>
                        <a:t>сағаты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 dirty="0">
                          <a:effectLst/>
                        </a:rPr>
                        <a:t> </a:t>
                      </a:r>
                      <a:endParaRPr lang="x-none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err="1">
                          <a:effectLst/>
                        </a:rPr>
                        <a:t>сынып</a:t>
                      </a:r>
                      <a:r>
                        <a:rPr lang="ru-RU" sz="1050" u="none" strike="noStrike" dirty="0">
                          <a:effectLst/>
                        </a:rPr>
                        <a:t> </a:t>
                      </a:r>
                      <a:r>
                        <a:rPr lang="ru-RU" sz="1050" u="none" strike="noStrike" dirty="0" err="1">
                          <a:effectLst/>
                        </a:rPr>
                        <a:t>сағаты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err="1">
                          <a:effectLst/>
                        </a:rPr>
                        <a:t>сынып</a:t>
                      </a:r>
                      <a:r>
                        <a:rPr lang="ru-RU" sz="1050" u="none" strike="noStrike" dirty="0">
                          <a:effectLst/>
                        </a:rPr>
                        <a:t> </a:t>
                      </a:r>
                      <a:r>
                        <a:rPr lang="ru-RU" sz="1050" u="none" strike="noStrike" dirty="0" err="1">
                          <a:effectLst/>
                        </a:rPr>
                        <a:t>сағаты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сынып сағаты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сынып сағаты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538476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357639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65832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көркем еңбек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818547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842259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err="1">
                          <a:effectLst/>
                        </a:rPr>
                        <a:t>ағылшын</a:t>
                      </a:r>
                      <a:r>
                        <a:rPr lang="ru-RU" sz="1050" u="none" strike="noStrike" dirty="0">
                          <a:effectLst/>
                        </a:rPr>
                        <a:t> </a:t>
                      </a:r>
                      <a:r>
                        <a:rPr lang="ru-RU" sz="1050" u="none" strike="noStrike" dirty="0" err="1">
                          <a:effectLst/>
                        </a:rPr>
                        <a:t>тілі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978113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физик.есеп шығ.прак.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332429"/>
                  </a:ext>
                </a:extLst>
              </a:tr>
              <a:tr h="54182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Програм.негіздері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өсім.морфолог.мен физ.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851820"/>
                  </a:ext>
                </a:extLst>
              </a:tr>
              <a:tr h="27612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Сейсенбі/Вторник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066925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468460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902941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028250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050489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көркем еңбек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097840"/>
                  </a:ext>
                </a:extLst>
              </a:tr>
              <a:tr h="54182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мұхит.мен матер.геогр.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979017"/>
                  </a:ext>
                </a:extLst>
              </a:tr>
              <a:tr h="54182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мухит.мен матер.геогр.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695885"/>
                  </a:ext>
                </a:extLst>
              </a:tr>
              <a:tr h="27612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Сәрсенбі/Среда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 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462909"/>
                  </a:ext>
                </a:extLst>
              </a:tr>
              <a:tr h="2816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дүгие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73209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475802"/>
                  </a:ext>
                </a:extLst>
              </a:tr>
              <a:tr h="2816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көркем еңбек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699524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338670"/>
                  </a:ext>
                </a:extLst>
              </a:tr>
              <a:tr h="2816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көркем еңбек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628480"/>
                  </a:ext>
                </a:extLst>
              </a:tr>
              <a:tr h="54182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програм.негіздері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өсім.морф.мен физиол.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565146"/>
                  </a:ext>
                </a:extLst>
              </a:tr>
              <a:tr h="2816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587909"/>
                  </a:ext>
                </a:extLst>
              </a:tr>
              <a:tr h="27612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Бейсенбі/Четверг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14957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069031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841786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762214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көркем еңбек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220394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өсім.морф.мен физиол.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физик.есеп шығ.прак.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841868"/>
                  </a:ext>
                </a:extLst>
              </a:tr>
              <a:tr h="54182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физик.есеп шығ.прак.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мухит.мен матер.геогр.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өсім.морф.мен физиол.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көркем еңбек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880871"/>
                  </a:ext>
                </a:extLst>
              </a:tr>
              <a:tr h="2816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програм.негіздері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867539"/>
                  </a:ext>
                </a:extLst>
              </a:tr>
              <a:tr h="27612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Жұма/Пятница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 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051212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89870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380506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көркем еңбек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10762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 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6640"/>
                  </a:ext>
                </a:extLst>
              </a:tr>
              <a:tr h="54182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өсім.морф.мен физиол.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(таңдау)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мұхит.мен матер.геогр.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453797"/>
                  </a:ext>
                </a:extLst>
              </a:tr>
              <a:tr h="27612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мухит.мен матер.геогр.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программ.негіздері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физик.есеп шығ.прак.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физик.есеп шығпрак.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9503203"/>
                  </a:ext>
                </a:extLst>
              </a:tr>
              <a:tr h="2816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програм.негіздері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 dirty="0">
                          <a:effectLst/>
                        </a:rPr>
                        <a:t> </a:t>
                      </a:r>
                      <a:endParaRPr lang="x-none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8" marR="4188" marT="4188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218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8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CEDDFB-1827-45C2-B897-4CB612F6FA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FAF6815-69E8-407B-81D0-EAAB81C0C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7-сыныптар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7-классы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E728E66-9285-4734-9911-A91F782AC790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: скругленные углы 6">
            <a:hlinkClick r:id="rId4" action="ppaction://hlinksldjump"/>
            <a:extLst>
              <a:ext uri="{FF2B5EF4-FFF2-40B4-BE49-F238E27FC236}">
                <a16:creationId xmlns:a16="http://schemas.microsoft.com/office/drawing/2014/main" id="{1184B3F1-7CFF-47EF-AF98-34F4846BCDD2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4B256EF-68C7-482B-907A-220715431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765825"/>
              </p:ext>
            </p:extLst>
          </p:nvPr>
        </p:nvGraphicFramePr>
        <p:xfrm>
          <a:off x="304800" y="742950"/>
          <a:ext cx="8458201" cy="13913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942">
                  <a:extLst>
                    <a:ext uri="{9D8B030D-6E8A-4147-A177-3AD203B41FA5}">
                      <a16:colId xmlns:a16="http://schemas.microsoft.com/office/drawing/2014/main" val="3072969276"/>
                    </a:ext>
                  </a:extLst>
                </a:gridCol>
                <a:gridCol w="138350">
                  <a:extLst>
                    <a:ext uri="{9D8B030D-6E8A-4147-A177-3AD203B41FA5}">
                      <a16:colId xmlns:a16="http://schemas.microsoft.com/office/drawing/2014/main" val="835747809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2522976995"/>
                    </a:ext>
                  </a:extLst>
                </a:gridCol>
                <a:gridCol w="113592">
                  <a:extLst>
                    <a:ext uri="{9D8B030D-6E8A-4147-A177-3AD203B41FA5}">
                      <a16:colId xmlns:a16="http://schemas.microsoft.com/office/drawing/2014/main" val="399447925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3213331239"/>
                    </a:ext>
                  </a:extLst>
                </a:gridCol>
                <a:gridCol w="113592">
                  <a:extLst>
                    <a:ext uri="{9D8B030D-6E8A-4147-A177-3AD203B41FA5}">
                      <a16:colId xmlns:a16="http://schemas.microsoft.com/office/drawing/2014/main" val="518580412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2349944323"/>
                    </a:ext>
                  </a:extLst>
                </a:gridCol>
                <a:gridCol w="113592">
                  <a:extLst>
                    <a:ext uri="{9D8B030D-6E8A-4147-A177-3AD203B41FA5}">
                      <a16:colId xmlns:a16="http://schemas.microsoft.com/office/drawing/2014/main" val="654721184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3945430223"/>
                    </a:ext>
                  </a:extLst>
                </a:gridCol>
                <a:gridCol w="113592">
                  <a:extLst>
                    <a:ext uri="{9D8B030D-6E8A-4147-A177-3AD203B41FA5}">
                      <a16:colId xmlns:a16="http://schemas.microsoft.com/office/drawing/2014/main" val="439921513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752459205"/>
                    </a:ext>
                  </a:extLst>
                </a:gridCol>
                <a:gridCol w="113592">
                  <a:extLst>
                    <a:ext uri="{9D8B030D-6E8A-4147-A177-3AD203B41FA5}">
                      <a16:colId xmlns:a16="http://schemas.microsoft.com/office/drawing/2014/main" val="2880276758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2701529328"/>
                    </a:ext>
                  </a:extLst>
                </a:gridCol>
                <a:gridCol w="113592">
                  <a:extLst>
                    <a:ext uri="{9D8B030D-6E8A-4147-A177-3AD203B41FA5}">
                      <a16:colId xmlns:a16="http://schemas.microsoft.com/office/drawing/2014/main" val="1062099421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95406674"/>
                    </a:ext>
                  </a:extLst>
                </a:gridCol>
                <a:gridCol w="113592">
                  <a:extLst>
                    <a:ext uri="{9D8B030D-6E8A-4147-A177-3AD203B41FA5}">
                      <a16:colId xmlns:a16="http://schemas.microsoft.com/office/drawing/2014/main" val="4133894612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3529024353"/>
                    </a:ext>
                  </a:extLst>
                </a:gridCol>
                <a:gridCol w="113592">
                  <a:extLst>
                    <a:ext uri="{9D8B030D-6E8A-4147-A177-3AD203B41FA5}">
                      <a16:colId xmlns:a16="http://schemas.microsoft.com/office/drawing/2014/main" val="2737356304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2554126"/>
                    </a:ext>
                  </a:extLst>
                </a:gridCol>
                <a:gridCol w="113592">
                  <a:extLst>
                    <a:ext uri="{9D8B030D-6E8A-4147-A177-3AD203B41FA5}">
                      <a16:colId xmlns:a16="http://schemas.microsoft.com/office/drawing/2014/main" val="382547608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№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7д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7ж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7з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7и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7к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7л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7м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7о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7р (</a:t>
                      </a:r>
                      <a:r>
                        <a:rPr lang="en-US" sz="2000" b="1" u="none" strike="noStrike" dirty="0">
                          <a:effectLst/>
                        </a:rPr>
                        <a:t>IT)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31465"/>
                  </a:ext>
                </a:extLst>
              </a:tr>
              <a:tr h="21896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Дүйсенбі/Понедельник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306003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372497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627512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97788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004070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60252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программир.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живых организмов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514587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программир.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 вокруг нас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203532"/>
                  </a:ext>
                </a:extLst>
              </a:tr>
              <a:tr h="34714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Сейсенбі/Вторник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724246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822764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424174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геомеьрия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970615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английсикий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045173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 вокруг нас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 вокруг нас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690453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программир.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 вокруг нас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 вокруг нас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447515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живых организмов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живых организмов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531696"/>
                  </a:ext>
                </a:extLst>
              </a:tr>
              <a:tr h="34714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Сәрсенбі/Среда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711065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59357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336871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174755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774857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194587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живых организмов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 вокруг нас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760981"/>
                  </a:ext>
                </a:extLst>
              </a:tr>
              <a:tr h="22522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058249"/>
                  </a:ext>
                </a:extLst>
              </a:tr>
              <a:tr h="34714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Бейсенбі/Четверг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913016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30837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090418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английсикий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098803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349905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программир.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422439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 вокруг нас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программир.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живых организмов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95188"/>
                  </a:ext>
                </a:extLst>
              </a:tr>
              <a:tr h="22522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538442"/>
                  </a:ext>
                </a:extLst>
              </a:tr>
              <a:tr h="34714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Жұма/Пятница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836825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713852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111620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643412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045376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программир.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Казахстана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252056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живых организмов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мир живых организмов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программир.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231049"/>
                  </a:ext>
                </a:extLst>
              </a:tr>
              <a:tr h="347146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220" marR="3220" marT="32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065407"/>
                  </a:ext>
                </a:extLst>
              </a:tr>
            </a:tbl>
          </a:graphicData>
        </a:graphic>
      </p:graphicFrame>
      <p:sp>
        <p:nvSpPr>
          <p:cNvPr id="8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6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2DE96F-E6FF-4745-B8E0-4BDCE76D8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9F3D9AF8-C7B7-4CD5-BA3E-1D28E8D4E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8-сыныптар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8-классы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Прямоугольник: скругленные углы 6">
            <a:hlinkClick r:id="rId3" action="ppaction://hlinksldjump"/>
            <a:extLst>
              <a:ext uri="{FF2B5EF4-FFF2-40B4-BE49-F238E27FC236}">
                <a16:creationId xmlns:a16="http://schemas.microsoft.com/office/drawing/2014/main" id="{4F3F697E-26CA-4192-AD98-6670FEC17C95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hlinkClick r:id="rId4" action="ppaction://hlinksldjump"/>
            <a:extLst>
              <a:ext uri="{FF2B5EF4-FFF2-40B4-BE49-F238E27FC236}">
                <a16:creationId xmlns:a16="http://schemas.microsoft.com/office/drawing/2014/main" id="{1F6FBB8A-027B-4DC2-929E-CC58216EB82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8">
            <a:hlinkClick r:id="rId5" action="ppaction://hlinksldjump"/>
            <a:extLst>
              <a:ext uri="{FF2B5EF4-FFF2-40B4-BE49-F238E27FC236}">
                <a16:creationId xmlns:a16="http://schemas.microsoft.com/office/drawing/2014/main" id="{C26593A1-5F10-45FD-B6E3-77698491E0FF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5BC2E22-ED0D-40DD-ADBC-2557F0F3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09198"/>
              </p:ext>
            </p:extLst>
          </p:nvPr>
        </p:nvGraphicFramePr>
        <p:xfrm>
          <a:off x="299240" y="672257"/>
          <a:ext cx="8401051" cy="139502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618">
                  <a:extLst>
                    <a:ext uri="{9D8B030D-6E8A-4147-A177-3AD203B41FA5}">
                      <a16:colId xmlns:a16="http://schemas.microsoft.com/office/drawing/2014/main" val="3704774475"/>
                    </a:ext>
                  </a:extLst>
                </a:gridCol>
                <a:gridCol w="166410">
                  <a:extLst>
                    <a:ext uri="{9D8B030D-6E8A-4147-A177-3AD203B41FA5}">
                      <a16:colId xmlns:a16="http://schemas.microsoft.com/office/drawing/2014/main" val="3049335771"/>
                    </a:ext>
                  </a:extLst>
                </a:gridCol>
                <a:gridCol w="1199900">
                  <a:extLst>
                    <a:ext uri="{9D8B030D-6E8A-4147-A177-3AD203B41FA5}">
                      <a16:colId xmlns:a16="http://schemas.microsoft.com/office/drawing/2014/main" val="2403396390"/>
                    </a:ext>
                  </a:extLst>
                </a:gridCol>
                <a:gridCol w="192684">
                  <a:extLst>
                    <a:ext uri="{9D8B030D-6E8A-4147-A177-3AD203B41FA5}">
                      <a16:colId xmlns:a16="http://schemas.microsoft.com/office/drawing/2014/main" val="1153437304"/>
                    </a:ext>
                  </a:extLst>
                </a:gridCol>
                <a:gridCol w="1199900">
                  <a:extLst>
                    <a:ext uri="{9D8B030D-6E8A-4147-A177-3AD203B41FA5}">
                      <a16:colId xmlns:a16="http://schemas.microsoft.com/office/drawing/2014/main" val="2425562202"/>
                    </a:ext>
                  </a:extLst>
                </a:gridCol>
                <a:gridCol w="175169">
                  <a:extLst>
                    <a:ext uri="{9D8B030D-6E8A-4147-A177-3AD203B41FA5}">
                      <a16:colId xmlns:a16="http://schemas.microsoft.com/office/drawing/2014/main" val="1270583863"/>
                    </a:ext>
                  </a:extLst>
                </a:gridCol>
                <a:gridCol w="987946">
                  <a:extLst>
                    <a:ext uri="{9D8B030D-6E8A-4147-A177-3AD203B41FA5}">
                      <a16:colId xmlns:a16="http://schemas.microsoft.com/office/drawing/2014/main" val="4123097647"/>
                    </a:ext>
                  </a:extLst>
                </a:gridCol>
                <a:gridCol w="131375">
                  <a:extLst>
                    <a:ext uri="{9D8B030D-6E8A-4147-A177-3AD203B41FA5}">
                      <a16:colId xmlns:a16="http://schemas.microsoft.com/office/drawing/2014/main" val="3885671003"/>
                    </a:ext>
                  </a:extLst>
                </a:gridCol>
                <a:gridCol w="951161">
                  <a:extLst>
                    <a:ext uri="{9D8B030D-6E8A-4147-A177-3AD203B41FA5}">
                      <a16:colId xmlns:a16="http://schemas.microsoft.com/office/drawing/2014/main" val="355362896"/>
                    </a:ext>
                  </a:extLst>
                </a:gridCol>
                <a:gridCol w="126121">
                  <a:extLst>
                    <a:ext uri="{9D8B030D-6E8A-4147-A177-3AD203B41FA5}">
                      <a16:colId xmlns:a16="http://schemas.microsoft.com/office/drawing/2014/main" val="2710833489"/>
                    </a:ext>
                  </a:extLst>
                </a:gridCol>
                <a:gridCol w="956416">
                  <a:extLst>
                    <a:ext uri="{9D8B030D-6E8A-4147-A177-3AD203B41FA5}">
                      <a16:colId xmlns:a16="http://schemas.microsoft.com/office/drawing/2014/main" val="2108577183"/>
                    </a:ext>
                  </a:extLst>
                </a:gridCol>
                <a:gridCol w="136631">
                  <a:extLst>
                    <a:ext uri="{9D8B030D-6E8A-4147-A177-3AD203B41FA5}">
                      <a16:colId xmlns:a16="http://schemas.microsoft.com/office/drawing/2014/main" val="1517289747"/>
                    </a:ext>
                  </a:extLst>
                </a:gridCol>
                <a:gridCol w="819786">
                  <a:extLst>
                    <a:ext uri="{9D8B030D-6E8A-4147-A177-3AD203B41FA5}">
                      <a16:colId xmlns:a16="http://schemas.microsoft.com/office/drawing/2014/main" val="945364834"/>
                    </a:ext>
                  </a:extLst>
                </a:gridCol>
                <a:gridCol w="136631">
                  <a:extLst>
                    <a:ext uri="{9D8B030D-6E8A-4147-A177-3AD203B41FA5}">
                      <a16:colId xmlns:a16="http://schemas.microsoft.com/office/drawing/2014/main" val="2264757271"/>
                    </a:ext>
                  </a:extLst>
                </a:gridCol>
                <a:gridCol w="961672">
                  <a:extLst>
                    <a:ext uri="{9D8B030D-6E8A-4147-A177-3AD203B41FA5}">
                      <a16:colId xmlns:a16="http://schemas.microsoft.com/office/drawing/2014/main" val="2260773814"/>
                    </a:ext>
                  </a:extLst>
                </a:gridCol>
                <a:gridCol w="136631">
                  <a:extLst>
                    <a:ext uri="{9D8B030D-6E8A-4147-A177-3AD203B41FA5}">
                      <a16:colId xmlns:a16="http://schemas.microsoft.com/office/drawing/2014/main" val="1058065722"/>
                    </a:ext>
                  </a:extLst>
                </a:gridCol>
              </a:tblGrid>
              <a:tr h="316187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№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8а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2000" b="1" u="none" strike="noStrike">
                          <a:effectLst/>
                        </a:rPr>
                        <a:t> </a:t>
                      </a:r>
                      <a:endParaRPr lang="x-none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 ә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2000" b="1" u="none" strike="noStrike">
                          <a:effectLst/>
                        </a:rPr>
                        <a:t> </a:t>
                      </a:r>
                      <a:endParaRPr lang="x-none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8б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8в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8г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8д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8е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467712"/>
                  </a:ext>
                </a:extLst>
              </a:tr>
              <a:tr h="31056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Дүйсенбі/Понедельник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545753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46312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381647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058466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313216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630900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732711"/>
                  </a:ext>
                </a:extLst>
              </a:tr>
              <a:tr h="31618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адам экологиясы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физик.есеп шығ.прак.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програм.негіздері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853318"/>
                  </a:ext>
                </a:extLst>
              </a:tr>
              <a:tr h="31056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Сейсенбі/Вторник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563371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869508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531144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39080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492029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география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555127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халқар.туризм географ.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116560"/>
                  </a:ext>
                </a:extLst>
              </a:tr>
              <a:tr h="31618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адам экологиясы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физик.есеп шығ.прак.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адам экологиясы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45124"/>
                  </a:ext>
                </a:extLst>
              </a:tr>
              <a:tr h="31056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Сәрсенбі/Среда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67549"/>
                  </a:ext>
                </a:extLst>
              </a:tr>
              <a:tr h="31618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466518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811138"/>
                  </a:ext>
                </a:extLst>
              </a:tr>
              <a:tr h="31618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232109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(таңдау)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408193"/>
                  </a:ext>
                </a:extLst>
              </a:tr>
              <a:tr h="31618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халқаралық туризм геог.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370200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халқарал.туризм геогр.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физик.есеп шығ.прак.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адам экологиясы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021561"/>
                  </a:ext>
                </a:extLst>
              </a:tr>
              <a:tr h="31618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509059"/>
                  </a:ext>
                </a:extLst>
              </a:tr>
              <a:tr h="31056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Бейсенбі/Четверг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37923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24484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284413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503813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(таңдау)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261182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(таңдау)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физик.есеп шығ.прак.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26341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физик.есеп шығ.прак.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програм.негіздері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матем.практика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71457"/>
                  </a:ext>
                </a:extLst>
              </a:tr>
              <a:tr h="31618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4498142"/>
                  </a:ext>
                </a:extLst>
              </a:tr>
              <a:tr h="31056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Жұма/Пятница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07641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047798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748828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88000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көркем еңбек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645247"/>
                  </a:ext>
                </a:extLst>
              </a:tr>
              <a:tr h="609424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адам экологиясы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халқарал.туризм геогр.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260928"/>
                  </a:ext>
                </a:extLst>
              </a:tr>
              <a:tr h="3105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программ.негіздері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матем.практика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364739"/>
                  </a:ext>
                </a:extLst>
              </a:tr>
              <a:tr h="31618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программалау негіздері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матем.практика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 err="1">
                          <a:effectLst/>
                        </a:rPr>
                        <a:t>халқарал.туризм</a:t>
                      </a:r>
                      <a:r>
                        <a:rPr lang="ru-RU" sz="1100" u="none" strike="noStrike" dirty="0">
                          <a:effectLst/>
                        </a:rPr>
                        <a:t> геогр.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80" marR="4180" marT="418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938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1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2590C2-6B88-492C-90C9-2A3AF3423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9" name="Прямоугольник 3">
            <a:extLst>
              <a:ext uri="{FF2B5EF4-FFF2-40B4-BE49-F238E27FC236}">
                <a16:creationId xmlns:a16="http://schemas.microsoft.com/office/drawing/2014/main" id="{EC2C4BFC-CAA5-41F3-AA83-F280F6CE5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8-сыныптар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8-классы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1" name="Прямоугольник: скругленные углы 10">
            <a:hlinkClick r:id="rId3" action="ppaction://hlinksldjump"/>
            <a:extLst>
              <a:ext uri="{FF2B5EF4-FFF2-40B4-BE49-F238E27FC236}">
                <a16:creationId xmlns:a16="http://schemas.microsoft.com/office/drawing/2014/main" id="{CE2607E2-295D-4B7D-8EB7-DF8D7455D0C8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: скругленные углы 5">
            <a:hlinkClick r:id="rId4" action="ppaction://hlinksldjump"/>
            <a:extLst>
              <a:ext uri="{FF2B5EF4-FFF2-40B4-BE49-F238E27FC236}">
                <a16:creationId xmlns:a16="http://schemas.microsoft.com/office/drawing/2014/main" id="{15FCC2B7-CBE2-43EF-BEC3-91E19EE01969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E6C3A7A-BBAB-4A88-B45C-09585E934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52892"/>
              </p:ext>
            </p:extLst>
          </p:nvPr>
        </p:nvGraphicFramePr>
        <p:xfrm>
          <a:off x="394491" y="923468"/>
          <a:ext cx="8210550" cy="13737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363">
                  <a:extLst>
                    <a:ext uri="{9D8B030D-6E8A-4147-A177-3AD203B41FA5}">
                      <a16:colId xmlns:a16="http://schemas.microsoft.com/office/drawing/2014/main" val="3524910823"/>
                    </a:ext>
                  </a:extLst>
                </a:gridCol>
                <a:gridCol w="166064">
                  <a:extLst>
                    <a:ext uri="{9D8B030D-6E8A-4147-A177-3AD203B41FA5}">
                      <a16:colId xmlns:a16="http://schemas.microsoft.com/office/drawing/2014/main" val="1707240575"/>
                    </a:ext>
                  </a:extLst>
                </a:gridCol>
                <a:gridCol w="1197409">
                  <a:extLst>
                    <a:ext uri="{9D8B030D-6E8A-4147-A177-3AD203B41FA5}">
                      <a16:colId xmlns:a16="http://schemas.microsoft.com/office/drawing/2014/main" val="829599546"/>
                    </a:ext>
                  </a:extLst>
                </a:gridCol>
                <a:gridCol w="174804">
                  <a:extLst>
                    <a:ext uri="{9D8B030D-6E8A-4147-A177-3AD203B41FA5}">
                      <a16:colId xmlns:a16="http://schemas.microsoft.com/office/drawing/2014/main" val="3722646277"/>
                    </a:ext>
                  </a:extLst>
                </a:gridCol>
                <a:gridCol w="975407">
                  <a:extLst>
                    <a:ext uri="{9D8B030D-6E8A-4147-A177-3AD203B41FA5}">
                      <a16:colId xmlns:a16="http://schemas.microsoft.com/office/drawing/2014/main" val="1833876808"/>
                    </a:ext>
                  </a:extLst>
                </a:gridCol>
                <a:gridCol w="167811">
                  <a:extLst>
                    <a:ext uri="{9D8B030D-6E8A-4147-A177-3AD203B41FA5}">
                      <a16:colId xmlns:a16="http://schemas.microsoft.com/office/drawing/2014/main" val="1578648641"/>
                    </a:ext>
                  </a:extLst>
                </a:gridCol>
                <a:gridCol w="954430">
                  <a:extLst>
                    <a:ext uri="{9D8B030D-6E8A-4147-A177-3AD203B41FA5}">
                      <a16:colId xmlns:a16="http://schemas.microsoft.com/office/drawing/2014/main" val="3966693842"/>
                    </a:ext>
                  </a:extLst>
                </a:gridCol>
                <a:gridCol w="136348">
                  <a:extLst>
                    <a:ext uri="{9D8B030D-6E8A-4147-A177-3AD203B41FA5}">
                      <a16:colId xmlns:a16="http://schemas.microsoft.com/office/drawing/2014/main" val="3391940567"/>
                    </a:ext>
                  </a:extLst>
                </a:gridCol>
                <a:gridCol w="975407">
                  <a:extLst>
                    <a:ext uri="{9D8B030D-6E8A-4147-A177-3AD203B41FA5}">
                      <a16:colId xmlns:a16="http://schemas.microsoft.com/office/drawing/2014/main" val="3259125758"/>
                    </a:ext>
                  </a:extLst>
                </a:gridCol>
                <a:gridCol w="146836">
                  <a:extLst>
                    <a:ext uri="{9D8B030D-6E8A-4147-A177-3AD203B41FA5}">
                      <a16:colId xmlns:a16="http://schemas.microsoft.com/office/drawing/2014/main" val="3683768587"/>
                    </a:ext>
                  </a:extLst>
                </a:gridCol>
                <a:gridCol w="985895">
                  <a:extLst>
                    <a:ext uri="{9D8B030D-6E8A-4147-A177-3AD203B41FA5}">
                      <a16:colId xmlns:a16="http://schemas.microsoft.com/office/drawing/2014/main" val="1970405916"/>
                    </a:ext>
                  </a:extLst>
                </a:gridCol>
                <a:gridCol w="152079">
                  <a:extLst>
                    <a:ext uri="{9D8B030D-6E8A-4147-A177-3AD203B41FA5}">
                      <a16:colId xmlns:a16="http://schemas.microsoft.com/office/drawing/2014/main" val="2989527561"/>
                    </a:ext>
                  </a:extLst>
                </a:gridCol>
                <a:gridCol w="776130">
                  <a:extLst>
                    <a:ext uri="{9D8B030D-6E8A-4147-A177-3AD203B41FA5}">
                      <a16:colId xmlns:a16="http://schemas.microsoft.com/office/drawing/2014/main" val="3270089812"/>
                    </a:ext>
                  </a:extLst>
                </a:gridCol>
                <a:gridCol w="146836">
                  <a:extLst>
                    <a:ext uri="{9D8B030D-6E8A-4147-A177-3AD203B41FA5}">
                      <a16:colId xmlns:a16="http://schemas.microsoft.com/office/drawing/2014/main" val="4067615746"/>
                    </a:ext>
                  </a:extLst>
                </a:gridCol>
                <a:gridCol w="985895">
                  <a:extLst>
                    <a:ext uri="{9D8B030D-6E8A-4147-A177-3AD203B41FA5}">
                      <a16:colId xmlns:a16="http://schemas.microsoft.com/office/drawing/2014/main" val="3504511416"/>
                    </a:ext>
                  </a:extLst>
                </a:gridCol>
                <a:gridCol w="146836">
                  <a:extLst>
                    <a:ext uri="{9D8B030D-6E8A-4147-A177-3AD203B41FA5}">
                      <a16:colId xmlns:a16="http://schemas.microsoft.com/office/drawing/2014/main" val="3389203437"/>
                    </a:ext>
                  </a:extLst>
                </a:gridCol>
              </a:tblGrid>
              <a:tr h="328841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№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8ж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2000" b="1" u="none" strike="noStrike">
                          <a:effectLst/>
                        </a:rPr>
                        <a:t> </a:t>
                      </a:r>
                      <a:endParaRPr lang="x-none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>
                          <a:effectLst/>
                        </a:rPr>
                        <a:t>8з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8и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8к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8л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8м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8о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81876"/>
                  </a:ext>
                </a:extLst>
              </a:tr>
              <a:tr h="108273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Дүйсенбі/Понедельник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729188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372862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589632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966597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331699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5164910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082233"/>
                  </a:ext>
                </a:extLst>
              </a:tr>
              <a:tr h="1113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метод.геогр.исследов.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проек.деят.на ур.физики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232792"/>
                  </a:ext>
                </a:extLst>
              </a:tr>
              <a:tr h="10724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Сейсенбі/Вторник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762310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265748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614587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124181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практика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525838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907018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метод.геогр.исследов.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443918"/>
                  </a:ext>
                </a:extLst>
              </a:tr>
              <a:tr h="1113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метод.геогр.исследов.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634502"/>
                  </a:ext>
                </a:extLst>
              </a:tr>
              <a:tr h="10724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Сәрсенбі/Среда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Қаз-на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411245"/>
                  </a:ext>
                </a:extLst>
              </a:tr>
              <a:tr h="1113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82888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091788"/>
                  </a:ext>
                </a:extLst>
              </a:tr>
              <a:tr h="1113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6512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407316"/>
                  </a:ext>
                </a:extLst>
              </a:tr>
              <a:tr h="1113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794345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проек.деят.на ур.физики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17241"/>
                  </a:ext>
                </a:extLst>
              </a:tr>
              <a:tr h="1113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проект.деят.на ур.физик.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828541"/>
                  </a:ext>
                </a:extLst>
              </a:tr>
              <a:tr h="10724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Бейсенбі/Четверг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78995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366820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429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856951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144695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практика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655259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методы географ.исслед.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практика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733993"/>
                  </a:ext>
                </a:extLst>
              </a:tr>
              <a:tr h="1113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метод.геогр.исследов.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254790"/>
                  </a:ext>
                </a:extLst>
              </a:tr>
              <a:tr h="10724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Жұма/Пятница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950312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97173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Қаз-на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03420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практика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3152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практика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475089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практика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488857"/>
                  </a:ext>
                </a:extLst>
              </a:tr>
              <a:tr h="107242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проек.деят.на ур.физики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методы географ.исслед.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988548"/>
                  </a:ext>
                </a:extLst>
              </a:tr>
              <a:tr h="1113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проек.деят.на ур.физики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25" marR="4125" marT="41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57906"/>
                  </a:ext>
                </a:extLst>
              </a:tr>
            </a:tbl>
          </a:graphicData>
        </a:graphic>
      </p:graphicFrame>
      <p:sp>
        <p:nvSpPr>
          <p:cNvPr id="7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9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A26976-20F6-427D-B943-374B6B8678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id="{2EFD49BA-0349-45A5-B7C7-72302E607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9-сыныптар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9-классы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B970789C-FED2-42E2-BBD3-4617CD7BAC23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4" action="ppaction://hlinksldjump"/>
            <a:extLst>
              <a:ext uri="{FF2B5EF4-FFF2-40B4-BE49-F238E27FC236}">
                <a16:creationId xmlns:a16="http://schemas.microsoft.com/office/drawing/2014/main" id="{A3F3AACE-D1F9-4433-86B1-F925D2679C36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11">
            <a:hlinkClick r:id="rId5" action="ppaction://hlinksldjump"/>
            <a:extLst>
              <a:ext uri="{FF2B5EF4-FFF2-40B4-BE49-F238E27FC236}">
                <a16:creationId xmlns:a16="http://schemas.microsoft.com/office/drawing/2014/main" id="{5CE0C06A-B426-4257-AE83-9AD3409A4D39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0A9E04F-CEC7-49E2-A9C0-D0B51EBAC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1239"/>
              </p:ext>
            </p:extLst>
          </p:nvPr>
        </p:nvGraphicFramePr>
        <p:xfrm>
          <a:off x="337341" y="928459"/>
          <a:ext cx="8324850" cy="135577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22">
                  <a:extLst>
                    <a:ext uri="{9D8B030D-6E8A-4147-A177-3AD203B41FA5}">
                      <a16:colId xmlns:a16="http://schemas.microsoft.com/office/drawing/2014/main" val="1396163698"/>
                    </a:ext>
                  </a:extLst>
                </a:gridCol>
                <a:gridCol w="184737">
                  <a:extLst>
                    <a:ext uri="{9D8B030D-6E8A-4147-A177-3AD203B41FA5}">
                      <a16:colId xmlns:a16="http://schemas.microsoft.com/office/drawing/2014/main" val="3009645042"/>
                    </a:ext>
                  </a:extLst>
                </a:gridCol>
                <a:gridCol w="1131760">
                  <a:extLst>
                    <a:ext uri="{9D8B030D-6E8A-4147-A177-3AD203B41FA5}">
                      <a16:colId xmlns:a16="http://schemas.microsoft.com/office/drawing/2014/main" val="3056435297"/>
                    </a:ext>
                  </a:extLst>
                </a:gridCol>
                <a:gridCol w="145846">
                  <a:extLst>
                    <a:ext uri="{9D8B030D-6E8A-4147-A177-3AD203B41FA5}">
                      <a16:colId xmlns:a16="http://schemas.microsoft.com/office/drawing/2014/main" val="256207191"/>
                    </a:ext>
                  </a:extLst>
                </a:gridCol>
                <a:gridCol w="1131760">
                  <a:extLst>
                    <a:ext uri="{9D8B030D-6E8A-4147-A177-3AD203B41FA5}">
                      <a16:colId xmlns:a16="http://schemas.microsoft.com/office/drawing/2014/main" val="3603387109"/>
                    </a:ext>
                  </a:extLst>
                </a:gridCol>
                <a:gridCol w="163347">
                  <a:extLst>
                    <a:ext uri="{9D8B030D-6E8A-4147-A177-3AD203B41FA5}">
                      <a16:colId xmlns:a16="http://schemas.microsoft.com/office/drawing/2014/main" val="2065678245"/>
                    </a:ext>
                  </a:extLst>
                </a:gridCol>
                <a:gridCol w="1137593">
                  <a:extLst>
                    <a:ext uri="{9D8B030D-6E8A-4147-A177-3AD203B41FA5}">
                      <a16:colId xmlns:a16="http://schemas.microsoft.com/office/drawing/2014/main" val="3092814311"/>
                    </a:ext>
                  </a:extLst>
                </a:gridCol>
                <a:gridCol w="163347">
                  <a:extLst>
                    <a:ext uri="{9D8B030D-6E8A-4147-A177-3AD203B41FA5}">
                      <a16:colId xmlns:a16="http://schemas.microsoft.com/office/drawing/2014/main" val="3122597195"/>
                    </a:ext>
                  </a:extLst>
                </a:gridCol>
                <a:gridCol w="1137593">
                  <a:extLst>
                    <a:ext uri="{9D8B030D-6E8A-4147-A177-3AD203B41FA5}">
                      <a16:colId xmlns:a16="http://schemas.microsoft.com/office/drawing/2014/main" val="3119136952"/>
                    </a:ext>
                  </a:extLst>
                </a:gridCol>
                <a:gridCol w="151679">
                  <a:extLst>
                    <a:ext uri="{9D8B030D-6E8A-4147-A177-3AD203B41FA5}">
                      <a16:colId xmlns:a16="http://schemas.microsoft.com/office/drawing/2014/main" val="1476597670"/>
                    </a:ext>
                  </a:extLst>
                </a:gridCol>
                <a:gridCol w="1390391">
                  <a:extLst>
                    <a:ext uri="{9D8B030D-6E8A-4147-A177-3AD203B41FA5}">
                      <a16:colId xmlns:a16="http://schemas.microsoft.com/office/drawing/2014/main" val="1917134104"/>
                    </a:ext>
                  </a:extLst>
                </a:gridCol>
                <a:gridCol w="213907">
                  <a:extLst>
                    <a:ext uri="{9D8B030D-6E8A-4147-A177-3AD203B41FA5}">
                      <a16:colId xmlns:a16="http://schemas.microsoft.com/office/drawing/2014/main" val="930310062"/>
                    </a:ext>
                  </a:extLst>
                </a:gridCol>
                <a:gridCol w="1067587">
                  <a:extLst>
                    <a:ext uri="{9D8B030D-6E8A-4147-A177-3AD203B41FA5}">
                      <a16:colId xmlns:a16="http://schemas.microsoft.com/office/drawing/2014/main" val="594133003"/>
                    </a:ext>
                  </a:extLst>
                </a:gridCol>
                <a:gridCol w="169181">
                  <a:extLst>
                    <a:ext uri="{9D8B030D-6E8A-4147-A177-3AD203B41FA5}">
                      <a16:colId xmlns:a16="http://schemas.microsoft.com/office/drawing/2014/main" val="1454922179"/>
                    </a:ext>
                  </a:extLst>
                </a:gridCol>
              </a:tblGrid>
              <a:tr h="236675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№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9а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9ә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9б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9в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9г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2000" b="1" u="none" strike="noStrike" dirty="0">
                          <a:effectLst/>
                        </a:rPr>
                        <a:t> </a:t>
                      </a:r>
                      <a:endParaRPr lang="x-none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9д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6900"/>
                  </a:ext>
                </a:extLst>
              </a:tr>
              <a:tr h="23010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Дүйсенбі/Понедельник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сынып сағаты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646714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522242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065536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420739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құқық негіздері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147978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құқық негіздері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597643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құқық негіздері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072640"/>
                  </a:ext>
                </a:extLst>
              </a:tr>
              <a:tr h="23667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8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денсаулық ж/е өмір заң.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олимпиад.физика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136532"/>
                  </a:ext>
                </a:extLst>
              </a:tr>
              <a:tr h="22791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Сейсенбі/Вторник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геометрия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физика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36648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геометрия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677634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геометрия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829369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900094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303464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431701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матем.тандаулы тақырып.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Python </a:t>
                      </a:r>
                      <a:r>
                        <a:rPr lang="ru-RU" sz="1200" u="none" strike="noStrike">
                          <a:effectLst/>
                        </a:rPr>
                        <a:t>тілінде бағдарлам.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жаһандық құзірет.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333876"/>
                  </a:ext>
                </a:extLst>
              </a:tr>
              <a:tr h="23667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8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олимпиад.физика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Python </a:t>
                      </a:r>
                      <a:r>
                        <a:rPr lang="ru-RU" sz="1200" u="none" strike="noStrike">
                          <a:effectLst/>
                        </a:rPr>
                        <a:t>тілінде бағдарлам.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денсаулық ж/е өмір заң.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Python </a:t>
                      </a:r>
                      <a:r>
                        <a:rPr lang="ru-RU" sz="1200" u="none" strike="noStrike">
                          <a:effectLst/>
                        </a:rPr>
                        <a:t>тілінде бағдарлам.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188754"/>
                  </a:ext>
                </a:extLst>
              </a:tr>
              <a:tr h="22791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Сәрсенбі/Среда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507459"/>
                  </a:ext>
                </a:extLst>
              </a:tr>
              <a:tr h="23667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446967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56873"/>
                  </a:ext>
                </a:extLst>
              </a:tr>
              <a:tr h="23667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геометрия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343940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құқық негіздері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648001"/>
                  </a:ext>
                </a:extLst>
              </a:tr>
              <a:tr h="23667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құқық негіздері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315770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құқық негіздері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денсаулық ж/е өмір заң.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17017"/>
                  </a:ext>
                </a:extLst>
              </a:tr>
              <a:tr h="23667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8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Python </a:t>
                      </a:r>
                      <a:r>
                        <a:rPr lang="ru-RU" sz="1200" u="none" strike="noStrike">
                          <a:effectLst/>
                        </a:rPr>
                        <a:t>тілінде бағдарлам.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олипиад.физика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химия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денсаулық ж/е өмір заң.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660004"/>
                  </a:ext>
                </a:extLst>
              </a:tr>
              <a:tr h="22791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Бейсенбі/Четверг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23028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геометрия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002887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геометрия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7599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872549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215322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физика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028789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матем.тандаулы тақырып.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дүние жүзі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биология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матем.тандаулы тақырып.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799839"/>
                  </a:ext>
                </a:extLst>
              </a:tr>
              <a:tr h="23667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8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>
                          <a:effectLst/>
                        </a:rPr>
                        <a:t>Python </a:t>
                      </a:r>
                      <a:r>
                        <a:rPr lang="ru-RU" sz="1200" u="none" strike="noStrike">
                          <a:effectLst/>
                        </a:rPr>
                        <a:t>тілінде бағдарлам.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матем.тандаулы тақырып.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244324"/>
                  </a:ext>
                </a:extLst>
              </a:tr>
              <a:tr h="22791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Жұма/Пятница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262349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743443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дене шынықтыру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926019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биология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605654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 әдебиеті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449819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денсаулық ж/е өмір заң.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олимпиад.физика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орыс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7130"/>
                  </a:ext>
                </a:extLst>
              </a:tr>
              <a:tr h="2279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 (тандау)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көркем еңбек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200" u="none" strike="noStrike">
                          <a:effectLst/>
                        </a:rPr>
                        <a:t>матем.тандаулы тақырып.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ағылшын тілі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Қазақстан тарихы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831478"/>
                  </a:ext>
                </a:extLst>
              </a:tr>
              <a:tr h="23667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8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 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олимпиад.физика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жаһандық құзірет.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 dirty="0">
                          <a:effectLst/>
                        </a:rPr>
                        <a:t> 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557" marR="4557" marT="4557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577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65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E72CBF-DAD0-494C-B062-21B8B6972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4A3C7E72-8852-4612-B7C3-DF7C7F124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515" y="0"/>
            <a:ext cx="6584508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9-сыныптар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9-классы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Прямоугольник: скругленные углы 6">
            <a:hlinkClick r:id="rId3" action="ppaction://hlinksldjump"/>
            <a:extLst>
              <a:ext uri="{FF2B5EF4-FFF2-40B4-BE49-F238E27FC236}">
                <a16:creationId xmlns:a16="http://schemas.microsoft.com/office/drawing/2014/main" id="{60D589FE-3A40-429C-9E46-80A9986C3186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hlinkClick r:id="rId4" action="ppaction://hlinksldjump"/>
            <a:extLst>
              <a:ext uri="{FF2B5EF4-FFF2-40B4-BE49-F238E27FC236}">
                <a16:creationId xmlns:a16="http://schemas.microsoft.com/office/drawing/2014/main" id="{85E81777-46A4-4D66-A5FE-DB4520AA62AC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9774DA3-9107-4575-8D2B-A948412D3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818506"/>
              </p:ext>
            </p:extLst>
          </p:nvPr>
        </p:nvGraphicFramePr>
        <p:xfrm>
          <a:off x="619125" y="928458"/>
          <a:ext cx="7761287" cy="132343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74">
                  <a:extLst>
                    <a:ext uri="{9D8B030D-6E8A-4147-A177-3AD203B41FA5}">
                      <a16:colId xmlns:a16="http://schemas.microsoft.com/office/drawing/2014/main" val="3136758589"/>
                    </a:ext>
                  </a:extLst>
                </a:gridCol>
                <a:gridCol w="173815">
                  <a:extLst>
                    <a:ext uri="{9D8B030D-6E8A-4147-A177-3AD203B41FA5}">
                      <a16:colId xmlns:a16="http://schemas.microsoft.com/office/drawing/2014/main" val="635328894"/>
                    </a:ext>
                  </a:extLst>
                </a:gridCol>
                <a:gridCol w="1070333">
                  <a:extLst>
                    <a:ext uri="{9D8B030D-6E8A-4147-A177-3AD203B41FA5}">
                      <a16:colId xmlns:a16="http://schemas.microsoft.com/office/drawing/2014/main" val="3720532380"/>
                    </a:ext>
                  </a:extLst>
                </a:gridCol>
                <a:gridCol w="142711">
                  <a:extLst>
                    <a:ext uri="{9D8B030D-6E8A-4147-A177-3AD203B41FA5}">
                      <a16:colId xmlns:a16="http://schemas.microsoft.com/office/drawing/2014/main" val="2955868185"/>
                    </a:ext>
                  </a:extLst>
                </a:gridCol>
                <a:gridCol w="1064845">
                  <a:extLst>
                    <a:ext uri="{9D8B030D-6E8A-4147-A177-3AD203B41FA5}">
                      <a16:colId xmlns:a16="http://schemas.microsoft.com/office/drawing/2014/main" val="1084066297"/>
                    </a:ext>
                  </a:extLst>
                </a:gridCol>
                <a:gridCol w="142711">
                  <a:extLst>
                    <a:ext uri="{9D8B030D-6E8A-4147-A177-3AD203B41FA5}">
                      <a16:colId xmlns:a16="http://schemas.microsoft.com/office/drawing/2014/main" val="2831523847"/>
                    </a:ext>
                  </a:extLst>
                </a:gridCol>
                <a:gridCol w="1147178">
                  <a:extLst>
                    <a:ext uri="{9D8B030D-6E8A-4147-A177-3AD203B41FA5}">
                      <a16:colId xmlns:a16="http://schemas.microsoft.com/office/drawing/2014/main" val="49418970"/>
                    </a:ext>
                  </a:extLst>
                </a:gridCol>
                <a:gridCol w="153689">
                  <a:extLst>
                    <a:ext uri="{9D8B030D-6E8A-4147-A177-3AD203B41FA5}">
                      <a16:colId xmlns:a16="http://schemas.microsoft.com/office/drawing/2014/main" val="3847086953"/>
                    </a:ext>
                  </a:extLst>
                </a:gridCol>
                <a:gridCol w="1086800">
                  <a:extLst>
                    <a:ext uri="{9D8B030D-6E8A-4147-A177-3AD203B41FA5}">
                      <a16:colId xmlns:a16="http://schemas.microsoft.com/office/drawing/2014/main" val="1335808615"/>
                    </a:ext>
                  </a:extLst>
                </a:gridCol>
                <a:gridCol w="142711">
                  <a:extLst>
                    <a:ext uri="{9D8B030D-6E8A-4147-A177-3AD203B41FA5}">
                      <a16:colId xmlns:a16="http://schemas.microsoft.com/office/drawing/2014/main" val="670521144"/>
                    </a:ext>
                  </a:extLst>
                </a:gridCol>
                <a:gridCol w="1103266">
                  <a:extLst>
                    <a:ext uri="{9D8B030D-6E8A-4147-A177-3AD203B41FA5}">
                      <a16:colId xmlns:a16="http://schemas.microsoft.com/office/drawing/2014/main" val="1779081075"/>
                    </a:ext>
                  </a:extLst>
                </a:gridCol>
                <a:gridCol w="159177">
                  <a:extLst>
                    <a:ext uri="{9D8B030D-6E8A-4147-A177-3AD203B41FA5}">
                      <a16:colId xmlns:a16="http://schemas.microsoft.com/office/drawing/2014/main" val="4192400621"/>
                    </a:ext>
                  </a:extLst>
                </a:gridCol>
                <a:gridCol w="1086800">
                  <a:extLst>
                    <a:ext uri="{9D8B030D-6E8A-4147-A177-3AD203B41FA5}">
                      <a16:colId xmlns:a16="http://schemas.microsoft.com/office/drawing/2014/main" val="1668527364"/>
                    </a:ext>
                  </a:extLst>
                </a:gridCol>
                <a:gridCol w="159177">
                  <a:extLst>
                    <a:ext uri="{9D8B030D-6E8A-4147-A177-3AD203B41FA5}">
                      <a16:colId xmlns:a16="http://schemas.microsoft.com/office/drawing/2014/main" val="411879381"/>
                    </a:ext>
                  </a:extLst>
                </a:gridCol>
              </a:tblGrid>
              <a:tr h="262467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№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9ж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>
                          <a:effectLst/>
                        </a:rPr>
                        <a:t>9з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>
                          <a:effectLst/>
                        </a:rPr>
                        <a:t>9и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9к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9л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9м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35452"/>
                  </a:ext>
                </a:extLst>
              </a:tr>
              <a:tr h="25517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Дүйсенбі/Понедельник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классный час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классный час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классный час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70249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991110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616548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алгебра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010250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17332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529651"/>
                  </a:ext>
                </a:extLst>
              </a:tr>
              <a:tr h="55531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методы географ.исследов.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и технология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56957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методы географ.исследов.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здоровье и жизнен.навыки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285696"/>
                  </a:ext>
                </a:extLst>
              </a:tr>
              <a:tr h="25274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Сейсенбі/Вторник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887982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060269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62805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832707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права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355421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права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991196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развитие функ.грамотн.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права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753669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развитие функ.грамотн.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здоровье и жизнен.навык.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методы географ.исслед.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807327"/>
                  </a:ext>
                </a:extLst>
              </a:tr>
              <a:tr h="25274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Сәрсенбі/Среда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402794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493853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8782"/>
                  </a:ext>
                </a:extLst>
              </a:tr>
              <a:tr h="26246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87570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права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218634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100757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357557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разв.функ.грамот.на ур.мат.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55927"/>
                  </a:ext>
                </a:extLst>
              </a:tr>
              <a:tr h="25274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Бейсенбі/Четверг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592984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138108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582731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права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037061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и технология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художеств.труд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867474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права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1816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здоровье и жизнен.навыки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404593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здоровье и жизнен.навык.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194257"/>
                  </a:ext>
                </a:extLst>
              </a:tr>
              <a:tr h="25274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Жұма/Пятница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250019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545647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172226"/>
                  </a:ext>
                </a:extLst>
              </a:tr>
              <a:tr h="25274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858853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257661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здоровье и жизнен.навыки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123011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здоровье и жизнен.навык.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методы геогр.исследов.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и технология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развит.функ.грамот.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262248"/>
                  </a:ext>
                </a:extLst>
              </a:tr>
              <a:tr h="3718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избр.вопр.матем.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и технология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22" marR="4422" marT="4422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394656"/>
                  </a:ext>
                </a:extLst>
              </a:tr>
            </a:tbl>
          </a:graphicData>
        </a:graphic>
      </p:graphicFrame>
      <p:sp>
        <p:nvSpPr>
          <p:cNvPr id="9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9DE7D2-377E-4438-95E9-7E211DDB36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986CC6EA-BB08-4107-A7AA-EB326EC05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20" y="19455"/>
            <a:ext cx="7172897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10-сыныптар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en-US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1</a:t>
            </a: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0-классы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Прямоугольник: скругленные углы 6">
            <a:hlinkClick r:id="rId3" action="ppaction://hlinksldjump"/>
            <a:extLst>
              <a:ext uri="{FF2B5EF4-FFF2-40B4-BE49-F238E27FC236}">
                <a16:creationId xmlns:a16="http://schemas.microsoft.com/office/drawing/2014/main" id="{3DD9E611-0E88-41B8-8F75-DB5861F6D406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hlinkClick r:id="rId4" action="ppaction://hlinksldjump"/>
            <a:extLst>
              <a:ext uri="{FF2B5EF4-FFF2-40B4-BE49-F238E27FC236}">
                <a16:creationId xmlns:a16="http://schemas.microsoft.com/office/drawing/2014/main" id="{67A92E27-0E88-4E14-A02B-7DFDCC48E8A1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58AA3069-C440-4D6D-A8EC-B76D2C168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697428"/>
              </p:ext>
            </p:extLst>
          </p:nvPr>
        </p:nvGraphicFramePr>
        <p:xfrm>
          <a:off x="357567" y="916955"/>
          <a:ext cx="8284398" cy="13716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24">
                  <a:extLst>
                    <a:ext uri="{9D8B030D-6E8A-4147-A177-3AD203B41FA5}">
                      <a16:colId xmlns:a16="http://schemas.microsoft.com/office/drawing/2014/main" val="3369767404"/>
                    </a:ext>
                  </a:extLst>
                </a:gridCol>
                <a:gridCol w="132898">
                  <a:extLst>
                    <a:ext uri="{9D8B030D-6E8A-4147-A177-3AD203B41FA5}">
                      <a16:colId xmlns:a16="http://schemas.microsoft.com/office/drawing/2014/main" val="3468623139"/>
                    </a:ext>
                  </a:extLst>
                </a:gridCol>
                <a:gridCol w="755415">
                  <a:extLst>
                    <a:ext uri="{9D8B030D-6E8A-4147-A177-3AD203B41FA5}">
                      <a16:colId xmlns:a16="http://schemas.microsoft.com/office/drawing/2014/main" val="454027999"/>
                    </a:ext>
                  </a:extLst>
                </a:gridCol>
                <a:gridCol w="121706">
                  <a:extLst>
                    <a:ext uri="{9D8B030D-6E8A-4147-A177-3AD203B41FA5}">
                      <a16:colId xmlns:a16="http://schemas.microsoft.com/office/drawing/2014/main" val="2945584298"/>
                    </a:ext>
                  </a:extLst>
                </a:gridCol>
                <a:gridCol w="751220">
                  <a:extLst>
                    <a:ext uri="{9D8B030D-6E8A-4147-A177-3AD203B41FA5}">
                      <a16:colId xmlns:a16="http://schemas.microsoft.com/office/drawing/2014/main" val="3299835391"/>
                    </a:ext>
                  </a:extLst>
                </a:gridCol>
                <a:gridCol w="121706">
                  <a:extLst>
                    <a:ext uri="{9D8B030D-6E8A-4147-A177-3AD203B41FA5}">
                      <a16:colId xmlns:a16="http://schemas.microsoft.com/office/drawing/2014/main" val="1293220772"/>
                    </a:ext>
                  </a:extLst>
                </a:gridCol>
                <a:gridCol w="780597">
                  <a:extLst>
                    <a:ext uri="{9D8B030D-6E8A-4147-A177-3AD203B41FA5}">
                      <a16:colId xmlns:a16="http://schemas.microsoft.com/office/drawing/2014/main" val="2156943162"/>
                    </a:ext>
                  </a:extLst>
                </a:gridCol>
                <a:gridCol w="121706">
                  <a:extLst>
                    <a:ext uri="{9D8B030D-6E8A-4147-A177-3AD203B41FA5}">
                      <a16:colId xmlns:a16="http://schemas.microsoft.com/office/drawing/2014/main" val="4074831187"/>
                    </a:ext>
                  </a:extLst>
                </a:gridCol>
                <a:gridCol w="780597">
                  <a:extLst>
                    <a:ext uri="{9D8B030D-6E8A-4147-A177-3AD203B41FA5}">
                      <a16:colId xmlns:a16="http://schemas.microsoft.com/office/drawing/2014/main" val="1508005632"/>
                    </a:ext>
                  </a:extLst>
                </a:gridCol>
                <a:gridCol w="125903">
                  <a:extLst>
                    <a:ext uri="{9D8B030D-6E8A-4147-A177-3AD203B41FA5}">
                      <a16:colId xmlns:a16="http://schemas.microsoft.com/office/drawing/2014/main" val="3549344113"/>
                    </a:ext>
                  </a:extLst>
                </a:gridCol>
                <a:gridCol w="788990">
                  <a:extLst>
                    <a:ext uri="{9D8B030D-6E8A-4147-A177-3AD203B41FA5}">
                      <a16:colId xmlns:a16="http://schemas.microsoft.com/office/drawing/2014/main" val="194270980"/>
                    </a:ext>
                  </a:extLst>
                </a:gridCol>
                <a:gridCol w="121706">
                  <a:extLst>
                    <a:ext uri="{9D8B030D-6E8A-4147-A177-3AD203B41FA5}">
                      <a16:colId xmlns:a16="http://schemas.microsoft.com/office/drawing/2014/main" val="1412945495"/>
                    </a:ext>
                  </a:extLst>
                </a:gridCol>
                <a:gridCol w="747022">
                  <a:extLst>
                    <a:ext uri="{9D8B030D-6E8A-4147-A177-3AD203B41FA5}">
                      <a16:colId xmlns:a16="http://schemas.microsoft.com/office/drawing/2014/main" val="435687462"/>
                    </a:ext>
                  </a:extLst>
                </a:gridCol>
                <a:gridCol w="109116">
                  <a:extLst>
                    <a:ext uri="{9D8B030D-6E8A-4147-A177-3AD203B41FA5}">
                      <a16:colId xmlns:a16="http://schemas.microsoft.com/office/drawing/2014/main" val="2951623433"/>
                    </a:ext>
                  </a:extLst>
                </a:gridCol>
                <a:gridCol w="784793">
                  <a:extLst>
                    <a:ext uri="{9D8B030D-6E8A-4147-A177-3AD203B41FA5}">
                      <a16:colId xmlns:a16="http://schemas.microsoft.com/office/drawing/2014/main" val="2799800669"/>
                    </a:ext>
                  </a:extLst>
                </a:gridCol>
                <a:gridCol w="125903">
                  <a:extLst>
                    <a:ext uri="{9D8B030D-6E8A-4147-A177-3AD203B41FA5}">
                      <a16:colId xmlns:a16="http://schemas.microsoft.com/office/drawing/2014/main" val="1356554133"/>
                    </a:ext>
                  </a:extLst>
                </a:gridCol>
                <a:gridCol w="797384">
                  <a:extLst>
                    <a:ext uri="{9D8B030D-6E8A-4147-A177-3AD203B41FA5}">
                      <a16:colId xmlns:a16="http://schemas.microsoft.com/office/drawing/2014/main" val="128811147"/>
                    </a:ext>
                  </a:extLst>
                </a:gridCol>
                <a:gridCol w="125903">
                  <a:extLst>
                    <a:ext uri="{9D8B030D-6E8A-4147-A177-3AD203B41FA5}">
                      <a16:colId xmlns:a16="http://schemas.microsoft.com/office/drawing/2014/main" val="1050067462"/>
                    </a:ext>
                  </a:extLst>
                </a:gridCol>
                <a:gridCol w="768006">
                  <a:extLst>
                    <a:ext uri="{9D8B030D-6E8A-4147-A177-3AD203B41FA5}">
                      <a16:colId xmlns:a16="http://schemas.microsoft.com/office/drawing/2014/main" val="4237904"/>
                    </a:ext>
                  </a:extLst>
                </a:gridCol>
                <a:gridCol w="125903">
                  <a:extLst>
                    <a:ext uri="{9D8B030D-6E8A-4147-A177-3AD203B41FA5}">
                      <a16:colId xmlns:a16="http://schemas.microsoft.com/office/drawing/2014/main" val="4038725049"/>
                    </a:ext>
                  </a:extLst>
                </a:gridCol>
              </a:tblGrid>
              <a:tr h="217428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№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10а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10ә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10б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>
                          <a:effectLst/>
                        </a:rPr>
                        <a:t>10в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>
                          <a:effectLst/>
                        </a:rPr>
                        <a:t>10ж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>
                          <a:effectLst/>
                        </a:rPr>
                        <a:t>10з</a:t>
                      </a:r>
                      <a:endParaRPr lang="ru-RU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10и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10к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10л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752148"/>
                  </a:ext>
                </a:extLst>
              </a:tr>
              <a:tr h="21138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Дүйсенбі/Понедельник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сынып сағаты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сынып сағаты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сынып сағаты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 err="1">
                          <a:effectLst/>
                        </a:rPr>
                        <a:t>сынып</a:t>
                      </a:r>
                      <a:r>
                        <a:rPr lang="ru-RU" sz="1050" u="none" strike="noStrike" dirty="0">
                          <a:effectLst/>
                        </a:rPr>
                        <a:t> </a:t>
                      </a:r>
                      <a:r>
                        <a:rPr lang="ru-RU" sz="1050" u="none" strike="noStrike" dirty="0" err="1">
                          <a:effectLst/>
                        </a:rPr>
                        <a:t>сағаты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классный час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>
                          <a:effectLst/>
                        </a:rPr>
                        <a:t>классный час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 dirty="0">
                          <a:effectLst/>
                        </a:rPr>
                        <a:t> </a:t>
                      </a:r>
                      <a:endParaRPr lang="x-none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 dirty="0">
                          <a:effectLst/>
                        </a:rPr>
                        <a:t>классный час</a:t>
                      </a:r>
                      <a:endParaRPr lang="ru-RU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классный час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классный час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159120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НВП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035455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56311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физическ.культура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92819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42310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АӘД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НВП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040312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биоэкология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мет.реш.алг.и геом.задач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функ.и их св-ва и граф.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информ.(лицей комп.)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830674"/>
                  </a:ext>
                </a:extLst>
              </a:tr>
              <a:tr h="21742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АӘД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информ.(лицей комп.)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глобальные компетен.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информ.(лицей комп.)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технолог.реш.физич.зад.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764846"/>
                  </a:ext>
                </a:extLst>
              </a:tr>
              <a:tr h="20937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Сейсенбі/Вторник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18653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НВП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36362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физическ.культура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294478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АӘД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всемириная история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физическ.культура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23985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АӘД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896911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биоэкология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кәсіп ж/е бизнес негіз.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342082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физик.есеп шығ әдістері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туынды ж/е оның қолд.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кәсіп ж/е бизнес негіз.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биоэкология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НВП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технолог.реш.физич.зад.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функ.и их свойств.и гр.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878521"/>
                  </a:ext>
                </a:extLst>
              </a:tr>
              <a:tr h="21742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информ.(лицей комп.)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глобальные компетен.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графика и проектир.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255676"/>
                  </a:ext>
                </a:extLst>
              </a:tr>
              <a:tr h="20937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Сәрсенбі/Среда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 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физическ.культура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47711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455911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всемирная история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860422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187954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1295242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физическ.культура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всемирная история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функ.и их св-ва и граф.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848568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кәсіп ж/е бизнес негіз.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физик.есеп шығ.әдістері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функ.и их св-ва и график.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информ.(лицей комп.)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английск.язык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882660"/>
                  </a:ext>
                </a:extLst>
              </a:tr>
              <a:tr h="21742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информ.(лицей комп.)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информ.(лицей комп.)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глобальные компетен.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функ.и их св-ва и граф.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686682"/>
                  </a:ext>
                </a:extLst>
              </a:tr>
              <a:tr h="20937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Бейсенбі/Четверг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тар.(тандау)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всемирная история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18086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255599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 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физическ.культура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01487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 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гелграфия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физическ.культура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205009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тар.(тандау)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дүние жүзі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всемирная история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3120689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туынды ж/е қолдан.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тар.(тандау)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технолог.реш.физич.зад.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английск.язык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600419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кәсіп ж/е бизнес негіз.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тар.(тандау)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денсаулық ж/е өмір заң.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метод.реш.алг.геом.зад.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технолог.реш.физич.зад.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метод.реш.алг.геом.зад.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259132"/>
                  </a:ext>
                </a:extLst>
              </a:tr>
              <a:tr h="21742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денсаулық ж/е өмір заң.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информ.(лицей комп.)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туынды ж/е оның қолдан.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глобальные компетен.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29198"/>
                  </a:ext>
                </a:extLst>
              </a:tr>
              <a:tr h="20937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050" u="none" strike="noStrike">
                          <a:effectLst/>
                        </a:rPr>
                        <a:t>Жұма/Пятница</a:t>
                      </a:r>
                      <a:endParaRPr lang="ru-RU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1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Қазақстан тарихы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627576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2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ағылшын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физическая 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798824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3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география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531364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4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и нач.анализа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684867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5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орыс тілі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әдебиеті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алгебра ж/е анализ баст.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геометрия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английский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информатика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831739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6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физика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физик.есеп шығ.әдістері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қазақ тілі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 (тандау)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физическ.культура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русская лит-ра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метод.реш.алг.и геом.з.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химия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технол.реш.физ.задач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355645"/>
                  </a:ext>
                </a:extLst>
              </a:tr>
              <a:tr h="209377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7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биоэкология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денсаулық ж/е өмір заң.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туынды ж/е оның қолдан.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дене шынықтыру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казахский язык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НВП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физическ.культура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метод.реш.алг.геом.зад.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история Каз-на (выбор)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731137"/>
                  </a:ext>
                </a:extLst>
              </a:tr>
              <a:tr h="21742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050" u="none" strike="noStrike">
                          <a:effectLst/>
                        </a:rPr>
                        <a:t>8</a:t>
                      </a:r>
                      <a:endParaRPr lang="x-none" sz="105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жаһандық құзірет.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физик.есеп шығ.әдістері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информ.(лицей комп.)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графика и проектиров.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50" u="none" strike="noStrike">
                          <a:effectLst/>
                        </a:rPr>
                        <a:t>глобальные компетен.</a:t>
                      </a:r>
                      <a:endParaRPr lang="ru-RU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>
                          <a:effectLst/>
                        </a:rPr>
                        <a:t> </a:t>
                      </a:r>
                      <a:endParaRPr lang="x-none" sz="105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050" u="none" strike="noStrike" dirty="0">
                          <a:effectLst/>
                        </a:rPr>
                        <a:t> </a:t>
                      </a:r>
                      <a:endParaRPr lang="x-none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166" marR="3166" marT="3166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179360"/>
                  </a:ext>
                </a:extLst>
              </a:tr>
            </a:tbl>
          </a:graphicData>
        </a:graphic>
      </p:graphicFrame>
      <p:sp>
        <p:nvSpPr>
          <p:cNvPr id="9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97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B085FC-5C66-41CA-95E3-5AD0CF6A6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4919E06C-9DA8-42F3-B7D3-4FD8A991E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20" y="19455"/>
            <a:ext cx="7172897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11-сыныптар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en-US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1</a:t>
            </a: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1-классы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Прямоугольник: скругленные углы 6">
            <a:hlinkClick r:id="rId3" action="ppaction://hlinksldjump"/>
            <a:extLst>
              <a:ext uri="{FF2B5EF4-FFF2-40B4-BE49-F238E27FC236}">
                <a16:creationId xmlns:a16="http://schemas.microsoft.com/office/drawing/2014/main" id="{0CCA93F3-6A7B-4F9D-883C-64CC1EBFE85C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: скругленные углы 7">
            <a:hlinkClick r:id="rId4" action="ppaction://hlinksldjump"/>
            <a:extLst>
              <a:ext uri="{FF2B5EF4-FFF2-40B4-BE49-F238E27FC236}">
                <a16:creationId xmlns:a16="http://schemas.microsoft.com/office/drawing/2014/main" id="{FB370696-5117-456B-8B5B-9B9D1E4F5EBD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B7A48B59-6A0B-4AFC-AEC7-A1204D3B6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033430"/>
              </p:ext>
            </p:extLst>
          </p:nvPr>
        </p:nvGraphicFramePr>
        <p:xfrm>
          <a:off x="213518" y="867128"/>
          <a:ext cx="8572496" cy="13868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735">
                  <a:extLst>
                    <a:ext uri="{9D8B030D-6E8A-4147-A177-3AD203B41FA5}">
                      <a16:colId xmlns:a16="http://schemas.microsoft.com/office/drawing/2014/main" val="2448725074"/>
                    </a:ext>
                  </a:extLst>
                </a:gridCol>
                <a:gridCol w="169735">
                  <a:extLst>
                    <a:ext uri="{9D8B030D-6E8A-4147-A177-3AD203B41FA5}">
                      <a16:colId xmlns:a16="http://schemas.microsoft.com/office/drawing/2014/main" val="3592596293"/>
                    </a:ext>
                  </a:extLst>
                </a:gridCol>
                <a:gridCol w="964808">
                  <a:extLst>
                    <a:ext uri="{9D8B030D-6E8A-4147-A177-3AD203B41FA5}">
                      <a16:colId xmlns:a16="http://schemas.microsoft.com/office/drawing/2014/main" val="4006034331"/>
                    </a:ext>
                  </a:extLst>
                </a:gridCol>
                <a:gridCol w="166161">
                  <a:extLst>
                    <a:ext uri="{9D8B030D-6E8A-4147-A177-3AD203B41FA5}">
                      <a16:colId xmlns:a16="http://schemas.microsoft.com/office/drawing/2014/main" val="2533110520"/>
                    </a:ext>
                  </a:extLst>
                </a:gridCol>
                <a:gridCol w="959447">
                  <a:extLst>
                    <a:ext uri="{9D8B030D-6E8A-4147-A177-3AD203B41FA5}">
                      <a16:colId xmlns:a16="http://schemas.microsoft.com/office/drawing/2014/main" val="3751065857"/>
                    </a:ext>
                  </a:extLst>
                </a:gridCol>
                <a:gridCol w="209042">
                  <a:extLst>
                    <a:ext uri="{9D8B030D-6E8A-4147-A177-3AD203B41FA5}">
                      <a16:colId xmlns:a16="http://schemas.microsoft.com/office/drawing/2014/main" val="523700167"/>
                    </a:ext>
                  </a:extLst>
                </a:gridCol>
                <a:gridCol w="975528">
                  <a:extLst>
                    <a:ext uri="{9D8B030D-6E8A-4147-A177-3AD203B41FA5}">
                      <a16:colId xmlns:a16="http://schemas.microsoft.com/office/drawing/2014/main" val="1619979775"/>
                    </a:ext>
                  </a:extLst>
                </a:gridCol>
                <a:gridCol w="182241">
                  <a:extLst>
                    <a:ext uri="{9D8B030D-6E8A-4147-A177-3AD203B41FA5}">
                      <a16:colId xmlns:a16="http://schemas.microsoft.com/office/drawing/2014/main" val="989226925"/>
                    </a:ext>
                  </a:extLst>
                </a:gridCol>
                <a:gridCol w="970168">
                  <a:extLst>
                    <a:ext uri="{9D8B030D-6E8A-4147-A177-3AD203B41FA5}">
                      <a16:colId xmlns:a16="http://schemas.microsoft.com/office/drawing/2014/main" val="2425948271"/>
                    </a:ext>
                  </a:extLst>
                </a:gridCol>
                <a:gridCol w="182241">
                  <a:extLst>
                    <a:ext uri="{9D8B030D-6E8A-4147-A177-3AD203B41FA5}">
                      <a16:colId xmlns:a16="http://schemas.microsoft.com/office/drawing/2014/main" val="1809187317"/>
                    </a:ext>
                  </a:extLst>
                </a:gridCol>
                <a:gridCol w="1039849">
                  <a:extLst>
                    <a:ext uri="{9D8B030D-6E8A-4147-A177-3AD203B41FA5}">
                      <a16:colId xmlns:a16="http://schemas.microsoft.com/office/drawing/2014/main" val="739751614"/>
                    </a:ext>
                  </a:extLst>
                </a:gridCol>
                <a:gridCol w="182241">
                  <a:extLst>
                    <a:ext uri="{9D8B030D-6E8A-4147-A177-3AD203B41FA5}">
                      <a16:colId xmlns:a16="http://schemas.microsoft.com/office/drawing/2014/main" val="1603972902"/>
                    </a:ext>
                  </a:extLst>
                </a:gridCol>
                <a:gridCol w="996969">
                  <a:extLst>
                    <a:ext uri="{9D8B030D-6E8A-4147-A177-3AD203B41FA5}">
                      <a16:colId xmlns:a16="http://schemas.microsoft.com/office/drawing/2014/main" val="3890838854"/>
                    </a:ext>
                  </a:extLst>
                </a:gridCol>
                <a:gridCol w="182241">
                  <a:extLst>
                    <a:ext uri="{9D8B030D-6E8A-4147-A177-3AD203B41FA5}">
                      <a16:colId xmlns:a16="http://schemas.microsoft.com/office/drawing/2014/main" val="704386940"/>
                    </a:ext>
                  </a:extLst>
                </a:gridCol>
                <a:gridCol w="1039849">
                  <a:extLst>
                    <a:ext uri="{9D8B030D-6E8A-4147-A177-3AD203B41FA5}">
                      <a16:colId xmlns:a16="http://schemas.microsoft.com/office/drawing/2014/main" val="2091231315"/>
                    </a:ext>
                  </a:extLst>
                </a:gridCol>
                <a:gridCol w="182241">
                  <a:extLst>
                    <a:ext uri="{9D8B030D-6E8A-4147-A177-3AD203B41FA5}">
                      <a16:colId xmlns:a16="http://schemas.microsoft.com/office/drawing/2014/main" val="3992595993"/>
                    </a:ext>
                  </a:extLst>
                </a:gridCol>
              </a:tblGrid>
              <a:tr h="232620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№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11а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11ә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11б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11в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11д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11е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11ж</a:t>
                      </a:r>
                      <a:endParaRPr lang="ru-RU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586348"/>
                  </a:ext>
                </a:extLst>
              </a:tr>
              <a:tr h="22615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Дүйсенбі/Понедельник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сынып сағаты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классный час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438644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599724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АӘД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758603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НВП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564279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874892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495171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АӘД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152658"/>
                  </a:ext>
                </a:extLst>
              </a:tr>
              <a:tr h="2326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математ.сауат.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метод.реш.алг.и геом.зад.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386906"/>
                  </a:ext>
                </a:extLst>
              </a:tr>
              <a:tr h="22400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Сейсенбі/Вторник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АӘД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159221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81260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230224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246615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3140809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физик.есеп шығ.әдістері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английск.язык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метод.реш.алг.и геом.зад.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408890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физик.есеп шығ.әдістері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матем.сауат.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технолог.реш.физич.зад.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права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144007"/>
                  </a:ext>
                </a:extLst>
              </a:tr>
              <a:tr h="2326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кәсіп ж/е бизнес негіз.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604748"/>
                  </a:ext>
                </a:extLst>
              </a:tr>
              <a:tr h="22400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Сәрсенбі/Среда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963601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424299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АӘД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8240556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649300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232372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кәсіп ж/е бизнес негіз.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067271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матем.сауат.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физик.есеп шығ.әдістері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950649"/>
                  </a:ext>
                </a:extLst>
              </a:tr>
              <a:tr h="2326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молек.биол.ж/е генет.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преприн.и бизн.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71658"/>
                  </a:ext>
                </a:extLst>
              </a:tr>
              <a:tr h="22400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Бейсенбі/Четверг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803383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тар.(тандау)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35687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тар.(тандау)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всемирная история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432678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тар.(тандау)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НВП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447023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геометрия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869942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құқық негіздері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349850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молек.биол.ж/е генет.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әлем тануд.геогр.ролі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 (выбор.)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848427"/>
                  </a:ext>
                </a:extLst>
              </a:tr>
              <a:tr h="2326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жаһандық құзірет.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молек.биол.ж/е генет.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кәсіп ж/е бизнес негіз.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глобальные компетен.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217844"/>
                  </a:ext>
                </a:extLst>
              </a:tr>
              <a:tr h="22400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Жұма/Пятница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1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русская лит-ра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877680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2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орыс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НВП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588907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3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химия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33015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4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әдебиеті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физическ.культура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физика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713039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5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ж/е анализ баст.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Қазақстан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алгебра и нач.анализа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 (выбор)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информатика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202573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6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биология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дүние жүзі тарихы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дене шынықтыру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казахский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технолог.реш.физич.зад.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история Каз-на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110435"/>
                  </a:ext>
                </a:extLst>
              </a:tr>
              <a:tr h="224005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7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ағылшын тілі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қазақ тілі (тандау)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география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функ.и их св-ва и граф.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функ.и их св-ва и граф.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английский язык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47819"/>
                  </a:ext>
                </a:extLst>
              </a:tr>
              <a:tr h="23262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100" u="none" strike="noStrike">
                          <a:effectLst/>
                        </a:rPr>
                        <a:t>8</a:t>
                      </a:r>
                      <a:endParaRPr lang="x-none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информ.(лицей комп.)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основы предприн.и бизн.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>
                          <a:effectLst/>
                        </a:rPr>
                        <a:t> </a:t>
                      </a:r>
                      <a:endParaRPr lang="x-none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100" u="none" strike="noStrike" dirty="0">
                          <a:effectLst/>
                        </a:rPr>
                        <a:t> </a:t>
                      </a:r>
                      <a:endParaRPr lang="x-none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923" marR="3923" marT="39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212204"/>
                  </a:ext>
                </a:extLst>
              </a:tr>
            </a:tbl>
          </a:graphicData>
        </a:graphic>
      </p:graphicFrame>
      <p:sp>
        <p:nvSpPr>
          <p:cNvPr id="9" name="Прямоугольник: скругленные углы 9">
            <a:hlinkClick r:id="rId5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B23CD3-EF7C-40B2-901B-4315B3C4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Паспорт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043" y="592877"/>
            <a:ext cx="6013450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Паспорт школы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99C4B72-FC9E-4AA7-80C2-880CE781D65D}"/>
              </a:ext>
            </a:extLst>
          </p:cNvPr>
          <p:cNvSpPr/>
          <p:nvPr/>
        </p:nvSpPr>
        <p:spPr>
          <a:xfrm>
            <a:off x="-466928" y="1673157"/>
            <a:ext cx="8754894" cy="219845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kk-KZ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Государственное коммунальное предприятие на праве хозяйственного ведения «Школа-лицей №</a:t>
            </a:r>
            <a:r>
              <a:rPr lang="kk-KZ" sz="28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59 </a:t>
            </a:r>
            <a:r>
              <a:rPr lang="ru-RU" sz="28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имени </a:t>
            </a:r>
            <a:r>
              <a:rPr lang="ru-RU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Карима</a:t>
            </a:r>
            <a:r>
              <a:rPr lang="ru-RU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Мынбаева</a:t>
            </a:r>
            <a:r>
              <a:rPr lang="kk-KZ" sz="28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</a:t>
            </a:r>
            <a:r>
              <a:rPr lang="kk-KZ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акимата города Астана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5F7A2B2-E57D-47C7-8E8A-53F8B9396458}"/>
              </a:ext>
            </a:extLst>
          </p:cNvPr>
          <p:cNvSpPr/>
          <p:nvPr/>
        </p:nvSpPr>
        <p:spPr>
          <a:xfrm>
            <a:off x="1493043" y="4354952"/>
            <a:ext cx="7670412" cy="219845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k-KZ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Год открытия: </a:t>
            </a:r>
            <a:r>
              <a:rPr lang="kk-KZ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2007 год</a:t>
            </a:r>
          </a:p>
          <a:p>
            <a:r>
              <a:rPr lang="kk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Адрес: </a:t>
            </a:r>
            <a:r>
              <a:rPr lang="kk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Сауран 5/1</a:t>
            </a:r>
          </a:p>
          <a:p>
            <a:r>
              <a:rPr lang="kk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деятельности: </a:t>
            </a:r>
            <a:r>
              <a:rPr lang="kk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естественно-математическое</a:t>
            </a:r>
          </a:p>
          <a:p>
            <a:r>
              <a:rPr lang="kk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</a:t>
            </a:r>
            <a:r>
              <a:rPr lang="kk-KZ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учащихся: 3772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F7F8D78-30EC-432F-AE41-11EB4DC999C1}"/>
              </a:ext>
            </a:extLst>
          </p:cNvPr>
          <p:cNvSpPr/>
          <p:nvPr/>
        </p:nvSpPr>
        <p:spPr>
          <a:xfrm>
            <a:off x="-528554" y="7000991"/>
            <a:ext cx="8754894" cy="3738345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/>
            <a:r>
              <a:rPr lang="kk-KZ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</a:t>
            </a:r>
            <a:r>
              <a:rPr lang="kk-KZ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школы: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Наша школа – пространство возможностей для развития навыков,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сследований и открытий через общечеловеческие ценности.</a:t>
            </a:r>
          </a:p>
          <a:p>
            <a:pPr lvl="1" algn="just"/>
            <a:endParaRPr lang="ru-RU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Видение: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 создаём атмосферу перемен, в которой каждый обучающийся и педагог может реализовать свой потенциал для успешного преодоления будущих вызовов.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959708A-3038-4614-A9B7-D7A9AABF635F}"/>
              </a:ext>
            </a:extLst>
          </p:cNvPr>
          <p:cNvSpPr/>
          <p:nvPr/>
        </p:nvSpPr>
        <p:spPr>
          <a:xfrm>
            <a:off x="1493043" y="11270812"/>
            <a:ext cx="7670412" cy="219845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k-K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Кадровая обеспеченность в школе: </a:t>
            </a:r>
          </a:p>
          <a:p>
            <a:r>
              <a:rPr lang="kk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Всего </a:t>
            </a:r>
            <a:r>
              <a:rPr lang="kk-K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2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lang="kk-K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k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том числе административно –управленческого персонала </a:t>
            </a:r>
            <a:r>
              <a:rPr lang="kk-K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-10,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k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учителей - </a:t>
            </a:r>
            <a:r>
              <a:rPr lang="kk-K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184, </a:t>
            </a:r>
            <a:r>
              <a:rPr lang="kk-K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персонала – </a:t>
            </a:r>
            <a:r>
              <a:rPr lang="kk-K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55.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8">
            <a:hlinkClick r:id="rId4" action="ppaction://hlinksldjump"/>
            <a:extLst>
              <a:ext uri="{FF2B5EF4-FFF2-40B4-BE49-F238E27FC236}">
                <a16:creationId xmlns:a16="http://schemas.microsoft.com/office/drawing/2014/main" id="{8CA3D55A-4BF2-4279-BFCF-6B0EED716268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4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B085FC-5C66-41CA-95E3-5AD0CF6A67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3">
            <a:extLst>
              <a:ext uri="{FF2B5EF4-FFF2-40B4-BE49-F238E27FC236}">
                <a16:creationId xmlns:a16="http://schemas.microsoft.com/office/drawing/2014/main" id="{4919E06C-9DA8-42F3-B7D3-4FD8A991E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320" y="19455"/>
            <a:ext cx="7172897" cy="9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2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en-US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IT</a:t>
            </a: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-сыныптар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2797" algn="l"/>
              </a:tabLst>
            </a:pPr>
            <a:r>
              <a:rPr lang="en-US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IT</a:t>
            </a:r>
            <a:r>
              <a:rPr lang="kk-KZ" altLang="ru-RU" sz="4000" b="1" i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-классы</a:t>
            </a:r>
            <a:endParaRPr lang="ru-RU" altLang="ru-RU" sz="4000" i="1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Прямоугольник: скругленные углы 7">
            <a:hlinkClick r:id="rId3" action="ppaction://hlinksldjump"/>
            <a:extLst>
              <a:ext uri="{FF2B5EF4-FFF2-40B4-BE49-F238E27FC236}">
                <a16:creationId xmlns:a16="http://schemas.microsoft.com/office/drawing/2014/main" id="{FB370696-5117-456B-8B5B-9B9D1E4F5EBD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9063426-372C-43AA-A1DA-B03F9CFF2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17821"/>
              </p:ext>
            </p:extLst>
          </p:nvPr>
        </p:nvGraphicFramePr>
        <p:xfrm>
          <a:off x="685801" y="966126"/>
          <a:ext cx="7912672" cy="130278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032">
                  <a:extLst>
                    <a:ext uri="{9D8B030D-6E8A-4147-A177-3AD203B41FA5}">
                      <a16:colId xmlns:a16="http://schemas.microsoft.com/office/drawing/2014/main" val="1498682293"/>
                    </a:ext>
                  </a:extLst>
                </a:gridCol>
                <a:gridCol w="380032">
                  <a:extLst>
                    <a:ext uri="{9D8B030D-6E8A-4147-A177-3AD203B41FA5}">
                      <a16:colId xmlns:a16="http://schemas.microsoft.com/office/drawing/2014/main" val="2462721637"/>
                    </a:ext>
                  </a:extLst>
                </a:gridCol>
                <a:gridCol w="2112179">
                  <a:extLst>
                    <a:ext uri="{9D8B030D-6E8A-4147-A177-3AD203B41FA5}">
                      <a16:colId xmlns:a16="http://schemas.microsoft.com/office/drawing/2014/main" val="3615363968"/>
                    </a:ext>
                  </a:extLst>
                </a:gridCol>
                <a:gridCol w="408035">
                  <a:extLst>
                    <a:ext uri="{9D8B030D-6E8A-4147-A177-3AD203B41FA5}">
                      <a16:colId xmlns:a16="http://schemas.microsoft.com/office/drawing/2014/main" val="2377169049"/>
                    </a:ext>
                  </a:extLst>
                </a:gridCol>
                <a:gridCol w="2160183">
                  <a:extLst>
                    <a:ext uri="{9D8B030D-6E8A-4147-A177-3AD203B41FA5}">
                      <a16:colId xmlns:a16="http://schemas.microsoft.com/office/drawing/2014/main" val="194934526"/>
                    </a:ext>
                  </a:extLst>
                </a:gridCol>
                <a:gridCol w="408035">
                  <a:extLst>
                    <a:ext uri="{9D8B030D-6E8A-4147-A177-3AD203B41FA5}">
                      <a16:colId xmlns:a16="http://schemas.microsoft.com/office/drawing/2014/main" val="1640614109"/>
                    </a:ext>
                  </a:extLst>
                </a:gridCol>
                <a:gridCol w="1656141">
                  <a:extLst>
                    <a:ext uri="{9D8B030D-6E8A-4147-A177-3AD203B41FA5}">
                      <a16:colId xmlns:a16="http://schemas.microsoft.com/office/drawing/2014/main" val="2457161434"/>
                    </a:ext>
                  </a:extLst>
                </a:gridCol>
                <a:gridCol w="408035">
                  <a:extLst>
                    <a:ext uri="{9D8B030D-6E8A-4147-A177-3AD203B41FA5}">
                      <a16:colId xmlns:a16="http://schemas.microsoft.com/office/drawing/2014/main" val="3759753299"/>
                    </a:ext>
                  </a:extLst>
                </a:gridCol>
              </a:tblGrid>
              <a:tr h="301090">
                <a:tc>
                  <a:txBody>
                    <a:bodyPr/>
                    <a:lstStyle/>
                    <a:p>
                      <a:pPr algn="ctr" fontAlgn="ctr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№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5р (</a:t>
                      </a:r>
                      <a:r>
                        <a:rPr lang="en-US" sz="2000" b="1" u="none" strike="noStrike" dirty="0">
                          <a:effectLst/>
                        </a:rPr>
                        <a:t>IT)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6р (</a:t>
                      </a:r>
                      <a:r>
                        <a:rPr lang="en-US" sz="2000" b="1" u="none" strike="noStrike" dirty="0">
                          <a:effectLst/>
                        </a:rPr>
                        <a:t>IT)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2000" b="1" u="none" strike="noStrike" dirty="0">
                          <a:effectLst/>
                        </a:rPr>
                        <a:t>7р (</a:t>
                      </a:r>
                      <a:r>
                        <a:rPr lang="en-US" sz="2000" b="1" u="none" strike="noStrike" dirty="0">
                          <a:effectLst/>
                        </a:rPr>
                        <a:t>IT)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608767"/>
                  </a:ext>
                </a:extLst>
              </a:tr>
              <a:tr h="29272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Дүйсенбі/Понедельник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классный час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классный час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классный час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934034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431655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английский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история Каз-на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3226798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история Каз-на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0511945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физическ.культура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853554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музыка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 (выбор)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951520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информ.(лицей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английский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69589"/>
                  </a:ext>
                </a:extLst>
              </a:tr>
              <a:tr h="30109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25293"/>
                  </a:ext>
                </a:extLst>
              </a:tr>
              <a:tr h="28993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Сейсенбі/Вторник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русская лит-ра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1868627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английский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всемирная история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география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57724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естествознание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121968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русская лит-ра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русская лит-ра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896751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художеств.труд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геометрия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09821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история Казахстана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олимпиад.матем.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физическ.культура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2185"/>
                  </a:ext>
                </a:extLst>
              </a:tr>
              <a:tr h="546424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 err="1">
                          <a:effectLst/>
                        </a:rPr>
                        <a:t>физическ.культура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естествознание (доп)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геометрия вокруг нас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527157"/>
                  </a:ext>
                </a:extLst>
              </a:tr>
              <a:tr h="30109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077982"/>
                  </a:ext>
                </a:extLst>
              </a:tr>
              <a:tr h="28993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Сәрсенбі/Среда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478447"/>
                  </a:ext>
                </a:extLst>
              </a:tr>
              <a:tr h="30109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английский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история Каз-на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576030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биология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230586"/>
                  </a:ext>
                </a:extLst>
              </a:tr>
              <a:tr h="30109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художеств.труд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музыка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английский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097033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английский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информ.(лицей комп.)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488450"/>
                  </a:ext>
                </a:extLst>
              </a:tr>
              <a:tr h="30109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проп.курс биологии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 (выбор)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804572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глобальные комп.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 dirty="0">
                          <a:effectLst/>
                        </a:rPr>
                        <a:t> 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 (выбор)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023590"/>
                  </a:ext>
                </a:extLst>
              </a:tr>
              <a:tr h="30109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8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117486"/>
                  </a:ext>
                </a:extLst>
              </a:tr>
              <a:tr h="28993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Бейсенбі/Четверг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информатика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493458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русская лит-ра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естествознание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всемирная история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393377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всемирная история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химия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813350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история Каз-на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художеств.труд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619348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физическ.культура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русская лит-ра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 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249439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олимпиад.матем.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физическ.культура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18365"/>
                  </a:ext>
                </a:extLst>
              </a:tr>
              <a:tr h="546424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 dirty="0">
                          <a:effectLst/>
                        </a:rPr>
                        <a:t> 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английский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мир живых организмов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809539"/>
                  </a:ext>
                </a:extLst>
              </a:tr>
              <a:tr h="30109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8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293998"/>
                  </a:ext>
                </a:extLst>
              </a:tr>
              <a:tr h="28993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</a:rPr>
                        <a:t>Жұма/Пятница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vert="vert27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1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естествознание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851186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2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история Казахстана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английский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алгебра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98862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3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естествознание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художеств.труд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609336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4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казахский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математика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русская лит-ра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851219"/>
                  </a:ext>
                </a:extLst>
              </a:tr>
              <a:tr h="289938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5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русский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физическ.культура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07137"/>
                  </a:ext>
                </a:extLst>
              </a:tr>
              <a:tr h="546424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6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художеств.труд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развит.функ.грамот.на ур мат.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английский язык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817324"/>
                  </a:ext>
                </a:extLst>
              </a:tr>
              <a:tr h="546424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7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глобальные компетен.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основы программир.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68397"/>
                  </a:ext>
                </a:extLst>
              </a:tr>
              <a:tr h="301090">
                <a:tc v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200" u="none" strike="noStrike">
                          <a:effectLst/>
                        </a:rPr>
                        <a:t>8</a:t>
                      </a:r>
                      <a:endParaRPr lang="x-none" sz="12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>
                          <a:effectLst/>
                        </a:rPr>
                        <a:t> </a:t>
                      </a:r>
                      <a:endParaRPr lang="x-none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глобальные комп.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x-none" sz="1200" u="none" strike="noStrike" dirty="0">
                          <a:effectLst/>
                        </a:rPr>
                        <a:t> </a:t>
                      </a:r>
                      <a:endParaRPr lang="x-none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317294"/>
                  </a:ext>
                </a:extLst>
              </a:tr>
            </a:tbl>
          </a:graphicData>
        </a:graphic>
      </p:graphicFrame>
      <p:sp>
        <p:nvSpPr>
          <p:cNvPr id="7" name="Прямоугольник: скругленные углы 10">
            <a:hlinkClick r:id="rId4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685801" y="14832254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-1" y="402985"/>
            <a:ext cx="88132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algn="ctr" defTabSz="914400"/>
            <a:r>
              <a:rPr lang="kk-KZ" altLang="ru-RU" sz="2000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Кәрім Мыңбаев атындағы №59 мектеп-лицейінің 2025–2026 оқу жылына арналған қамқоршылық кеңесінің құрамы</a:t>
            </a:r>
            <a:endParaRPr kumimoji="0" lang="kk-KZ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619815"/>
              </p:ext>
            </p:extLst>
          </p:nvPr>
        </p:nvGraphicFramePr>
        <p:xfrm>
          <a:off x="310880" y="1310465"/>
          <a:ext cx="8191499" cy="603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1949">
                  <a:extLst>
                    <a:ext uri="{9D8B030D-6E8A-4147-A177-3AD203B41FA5}">
                      <a16:colId xmlns:a16="http://schemas.microsoft.com/office/drawing/2014/main" val="3010881546"/>
                    </a:ext>
                  </a:extLst>
                </a:gridCol>
                <a:gridCol w="2727588">
                  <a:extLst>
                    <a:ext uri="{9D8B030D-6E8A-4147-A177-3AD203B41FA5}">
                      <a16:colId xmlns:a16="http://schemas.microsoft.com/office/drawing/2014/main" val="4114733314"/>
                    </a:ext>
                  </a:extLst>
                </a:gridCol>
                <a:gridCol w="2682612">
                  <a:extLst>
                    <a:ext uri="{9D8B030D-6E8A-4147-A177-3AD203B41FA5}">
                      <a16:colId xmlns:a16="http://schemas.microsoft.com/office/drawing/2014/main" val="3915090097"/>
                    </a:ext>
                  </a:extLst>
                </a:gridCol>
                <a:gridCol w="2419350">
                  <a:extLst>
                    <a:ext uri="{9D8B030D-6E8A-4147-A177-3AD203B41FA5}">
                      <a16:colId xmlns:a16="http://schemas.microsoft.com/office/drawing/2014/main" val="2064808555"/>
                    </a:ext>
                  </a:extLst>
                </a:gridCol>
              </a:tblGrid>
              <a:tr h="148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Кеңес мүшесінің аты-жөні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 орны, лауазымы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Тағайындалған лауазымы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2009598592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2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Сулейменова Камиля Маратовна 87016427008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«EN BAQYTTY EL» ҚҚ басшысы, психолог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төрайымы,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2258670042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Вишневская Валентина Александровна 87066660020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Журналист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1-сыныбының ата-анасы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1975679152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Лесбекова Эльмира Бакытжановна 87004997186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Жеке кәсіпкер, ИП «Жомарт» шағын маркеті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2-сыныбының ата-анасы,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2358461311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Меловатская Надежда Васильевна 87471081205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Үй шаруасында, жұмыссыз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3-сыныбының ата -анасы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3529433222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Систер Олга Александровна 87753579107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Үй шаруасында, жұмыссыз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4-сыныбының ата-анасы 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2243022955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Балтабаева Мындык Зейнулловна 87013744743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Педагогика саласының зейнеткері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5-сыныбының ата-анасы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4293117861"/>
                  </a:ext>
                </a:extLst>
              </a:tr>
              <a:tr h="255655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Шаяхметова Алмагуль </a:t>
                      </a:r>
                      <a:r>
                        <a:rPr lang="kk-KZ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87471101857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Дизайнер. Отбасылық коуч-тренер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6-сыныбының ата-анасы 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3287796370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Мурзалиева Жанар Калимоллаевна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Жеке кәсіпкер, ИП Жилищный Комплекс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7-сыныбының ата-анасы 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3280888539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Бокашева Гульбадам Турсыновна 87717717733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Үй шаруасында, жұмыссыз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8-сыныбының ата-анасы ,  хатшы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3938833863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Посыпайкина-Мишина Оксана Владимировна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ЖШС «Ясмин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STS</a:t>
                      </a: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», заңгер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9-сыныбының ата-анасы 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2847888069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Джилкишинова Миргуль Бахтыгалиевна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Журналист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10-сыныбының ата-анасы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1644754753"/>
                  </a:ext>
                </a:extLst>
              </a:tr>
              <a:tr h="446158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Жексетова Әсем Сүйеуғазықызы 87078787970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«Көпсалалы қызмет көрсету орталығы» филиалы Кадрлық әкімшілік ету департаментінің менеджері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11-сыныбының ата-анасы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1923004124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Мұратов Мансұр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Өзін-өзі басқару ұйымының мүшесі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10-сынып оқушысы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1884986208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Қазтай Нұрали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Өзін-өзі басқару ұйымының мүшесі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мүшесі, 10-сынып оқушысы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922139144"/>
                  </a:ext>
                </a:extLst>
              </a:tr>
              <a:tr h="297439">
                <a:tc>
                  <a:txBody>
                    <a:bodyPr/>
                    <a:lstStyle/>
                    <a:p>
                      <a:pPr marL="0" lvl="0" indent="0" algn="l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Жакипов Асқар Алтынбекович 87776453956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Есіл ауданы полиция департаменті, учаскелік полиция инспекторы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мүшесі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770" marR="55770" marT="0" marB="0"/>
                </a:tc>
                <a:extLst>
                  <a:ext uri="{0D108BD9-81ED-4DB2-BD59-A6C34878D82A}">
                    <a16:rowId xmlns:a16="http://schemas.microsoft.com/office/drawing/2014/main" val="2458851140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522259"/>
              </p:ext>
            </p:extLst>
          </p:nvPr>
        </p:nvGraphicFramePr>
        <p:xfrm>
          <a:off x="310880" y="8657446"/>
          <a:ext cx="8191499" cy="603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263">
                  <a:extLst>
                    <a:ext uri="{9D8B030D-6E8A-4147-A177-3AD203B41FA5}">
                      <a16:colId xmlns:a16="http://schemas.microsoft.com/office/drawing/2014/main" val="2699428047"/>
                    </a:ext>
                  </a:extLst>
                </a:gridCol>
                <a:gridCol w="2728686">
                  <a:extLst>
                    <a:ext uri="{9D8B030D-6E8A-4147-A177-3AD203B41FA5}">
                      <a16:colId xmlns:a16="http://schemas.microsoft.com/office/drawing/2014/main" val="674577293"/>
                    </a:ext>
                  </a:extLst>
                </a:gridCol>
                <a:gridCol w="2685142">
                  <a:extLst>
                    <a:ext uri="{9D8B030D-6E8A-4147-A177-3AD203B41FA5}">
                      <a16:colId xmlns:a16="http://schemas.microsoft.com/office/drawing/2014/main" val="3164679824"/>
                    </a:ext>
                  </a:extLst>
                </a:gridCol>
                <a:gridCol w="2435408">
                  <a:extLst>
                    <a:ext uri="{9D8B030D-6E8A-4147-A177-3AD203B41FA5}">
                      <a16:colId xmlns:a16="http://schemas.microsoft.com/office/drawing/2014/main" val="3329834888"/>
                    </a:ext>
                  </a:extLst>
                </a:gridCol>
              </a:tblGrid>
              <a:tr h="730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k-KZ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ФИО</a:t>
                      </a: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Место работы, должность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Назначенная позиция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1543303970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Сулейменова Камиля Маратовна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Директор компаний ОФ «EN BAQYTTY EL», психолог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Председатель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1842879418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Вишневская Валентина Александровна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Журналист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Попечительского совета, родитель 1 класса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2545288973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Лесбекова Эльмира Бакытжановна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индивидуальный предприниматель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ИП минимаркет «Жомарт»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родитель 2 класса,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2995139950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Меловатская Надежда Васильевна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Домохозяйка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родитель 3 класса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3621784247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Систер Олга Александровна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Домохозяйка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родитель 4 класса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105183118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Балтабаева Мындык Зейнулловна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Ветеран педагогического труда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родитель 5 класса 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2035091394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Шаяхметова Алмагуль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Дизайнер. Коуч-тренер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родитель 6 класса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2241570278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Мурзалиева Жанар Калимоллаевна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индивидуальный предприниматель</a:t>
                      </a: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ИП Жилищный Комплекс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П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родитель 7 класса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4052597302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Бокашева Гульбадам Турсыновна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Домохозяйка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родитель 8 класса, секретарь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711129917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Посыпайкина-Мишина Оксана Владимировна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ТОО «Ясмин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STS</a:t>
                      </a: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», юрист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родитель 9 класса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3059308771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Джилкишинова Миргуль Бахтыгалиевна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Журналист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председатель Попечительского совета,  родитель 10 класса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968859956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Жексетова Әсем Сүйеуғазықызы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 kern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ФИЛИАЛ АО "НК "ҚТЖ" - "МНОГОФУНКЦИОНАЛЬНЫЙ ЦЕНТР ОБСЛУЖИВАНИЯ"</a:t>
                      </a:r>
                      <a:r>
                        <a:rPr lang="kk-KZ" sz="1200" kern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менеджер департамента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опечительского совета</a:t>
                      </a: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 родитель 11 класса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126012667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Мұратов Мансұр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организации самоуправления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Попечительского совета, ученик 10 класса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2015257149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Қазтай Нұрали 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организации самоуправления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 Попечительского совета, ученик 10 класса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352259823"/>
                  </a:ext>
                </a:extLst>
              </a:tr>
              <a:tr h="289916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Жакипов Асқар Алтынбекович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Департамент полиции Есильского района, инспекторы полиции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kk-KZ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  Попечительского совета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359" marR="54359" marT="0" marB="0"/>
                </a:tc>
                <a:extLst>
                  <a:ext uri="{0D108BD9-81ED-4DB2-BD59-A6C34878D82A}">
                    <a16:rowId xmlns:a16="http://schemas.microsoft.com/office/drawing/2014/main" val="2422772818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7866932"/>
            <a:ext cx="88132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k-KZ" alt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Состав попечительского совета школы-лицея № 59 имени</a:t>
            </a:r>
            <a:r>
              <a:rPr kumimoji="0" lang="kk-KZ" altLang="ru-RU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Карима Мынбаева на </a:t>
            </a:r>
            <a:r>
              <a:rPr kumimoji="0" lang="kk-KZ" alt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2025-2026 учебный год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k-KZ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kk-KZ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: скругленные углы 7">
            <a:hlinkClick r:id="rId2" action="ppaction://hlinksldjump"/>
            <a:extLst>
              <a:ext uri="{FF2B5EF4-FFF2-40B4-BE49-F238E27FC236}">
                <a16:creationId xmlns:a16="http://schemas.microsoft.com/office/drawing/2014/main" id="{FB370696-5117-456B-8B5B-9B9D1E4F5EBD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10">
            <a:hlinkClick r:id="rId3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310880" y="7485273"/>
            <a:ext cx="1953714" cy="3816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Артқа</a:t>
            </a:r>
            <a:endParaRPr lang="kk-KZ" dirty="0"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10">
            <a:hlinkClick r:id="rId4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310880" y="14892080"/>
            <a:ext cx="1953714" cy="381659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Назад</a:t>
            </a:r>
            <a:endParaRPr lang="kk-KZ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6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32775" y="268857"/>
            <a:ext cx="848251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План работы Попечительского совета </a:t>
            </a:r>
            <a:b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kk-KZ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ГКП на ПХВ «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Школа–лицей № 59 имени</a:t>
            </a:r>
            <a:r>
              <a:rPr kumimoji="0" lang="ru-RU" altLang="ru-RU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altLang="ru-RU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Карима</a:t>
            </a:r>
            <a:r>
              <a:rPr kumimoji="0" lang="ru-RU" altLang="ru-RU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altLang="ru-RU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Мынбаева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» г. </a:t>
            </a:r>
            <a:r>
              <a:rPr kumimoji="0" lang="kk-KZ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Астаны 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 202</a:t>
            </a:r>
            <a:r>
              <a:rPr lang="kk-KZ" altLang="ru-RU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5-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202</a:t>
            </a:r>
            <a:r>
              <a:rPr lang="kk-KZ" altLang="ru-RU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r>
              <a:rPr lang="kk-KZ" altLang="ru-RU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учебный год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76571" y="1564971"/>
            <a:ext cx="15645933" cy="56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Прямоугольник: скругленные углы 9">
            <a:hlinkClick r:id="rId2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5155688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10">
            <a:hlinkClick r:id="rId3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685801" y="15162989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7">
            <a:hlinkClick r:id="rId4" action="ppaction://hlinksldjump"/>
            <a:extLst>
              <a:ext uri="{FF2B5EF4-FFF2-40B4-BE49-F238E27FC236}">
                <a16:creationId xmlns:a16="http://schemas.microsoft.com/office/drawing/2014/main" id="{FB370696-5117-456B-8B5B-9B9D1E4F5EBD}"/>
              </a:ext>
            </a:extLst>
          </p:cNvPr>
          <p:cNvSpPr/>
          <p:nvPr/>
        </p:nvSpPr>
        <p:spPr>
          <a:xfrm>
            <a:off x="3036526" y="15162989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30706"/>
              </p:ext>
            </p:extLst>
          </p:nvPr>
        </p:nvGraphicFramePr>
        <p:xfrm>
          <a:off x="266700" y="1427756"/>
          <a:ext cx="8477250" cy="128698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3743">
                  <a:extLst>
                    <a:ext uri="{9D8B030D-6E8A-4147-A177-3AD203B41FA5}">
                      <a16:colId xmlns:a16="http://schemas.microsoft.com/office/drawing/2014/main" val="306205678"/>
                    </a:ext>
                  </a:extLst>
                </a:gridCol>
                <a:gridCol w="4288305">
                  <a:extLst>
                    <a:ext uri="{9D8B030D-6E8A-4147-A177-3AD203B41FA5}">
                      <a16:colId xmlns:a16="http://schemas.microsoft.com/office/drawing/2014/main" val="3529575762"/>
                    </a:ext>
                  </a:extLst>
                </a:gridCol>
                <a:gridCol w="1523392">
                  <a:extLst>
                    <a:ext uri="{9D8B030D-6E8A-4147-A177-3AD203B41FA5}">
                      <a16:colId xmlns:a16="http://schemas.microsoft.com/office/drawing/2014/main" val="2910870341"/>
                    </a:ext>
                  </a:extLst>
                </a:gridCol>
                <a:gridCol w="2101810">
                  <a:extLst>
                    <a:ext uri="{9D8B030D-6E8A-4147-A177-3AD203B41FA5}">
                      <a16:colId xmlns:a16="http://schemas.microsoft.com/office/drawing/2014/main" val="342644831"/>
                    </a:ext>
                  </a:extLst>
                </a:gridCol>
              </a:tblGrid>
              <a:tr h="1447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Мероприятия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Ответственные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733198116"/>
                  </a:ext>
                </a:extLst>
              </a:tr>
              <a:tr h="145146">
                <a:tc gridSpan="4"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Организационная работа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67081"/>
                  </a:ext>
                </a:extLst>
              </a:tr>
              <a:tr h="101339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47625" marR="13716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Ознакомление членов ПС с Типовыми правилами организации работы Попечительского </a:t>
                      </a:r>
                    </a:p>
                    <a:p>
                      <a:pPr marL="47625" marR="13716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 и порядком его избрания в организациях образования, утвержденными приказом </a:t>
                      </a:r>
                    </a:p>
                    <a:p>
                      <a:pPr marL="47625" marR="13716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МОН РК от 27.07.2017 г. № 355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Август 2025 г.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Председатель попечительского совета, директор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школы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469216964"/>
                  </a:ext>
                </a:extLst>
              </a:tr>
              <a:tr h="101339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Знакомство с жизнедеятельностью школы (создание комфортных, безопасных условий, организация учебно- воспитательного процесса, питание, оказание помощи в проведении социально-культурных, оздоровительных, развивающих мероприятий, проведение бесед с учащимися в присутствии психолога школы)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Сентябрь 2025 г. Весь год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3264980861"/>
                  </a:ext>
                </a:extLst>
              </a:tr>
              <a:tr h="5790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Согласование дополнительных образовательных услуг на- платной основе. Утверждение Типового договора между школой и родителями на оказание ПДОУ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Сентябрь 2025 г.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совета, организатор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ҚББ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924557526"/>
                  </a:ext>
                </a:extLst>
              </a:tr>
              <a:tr h="4343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37260" algn="l"/>
                        </a:tabLs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Участие в работе кабинета поддержки родителей в рамках реализации Единой программы воспитания «Бі</a:t>
                      </a: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тұтас тәрбие бағдарламасы».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37260" algn="l"/>
                        </a:tabLs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Постоянно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3726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759992298"/>
                  </a:ext>
                </a:extLst>
              </a:tr>
              <a:tr h="5790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Оказание содействия работников школы в предоставлении информации по вопросам, относящимся к компетенции Попечительского 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Постоянно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Администрация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школы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379900484"/>
                  </a:ext>
                </a:extLst>
              </a:tr>
              <a:tr h="5790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5280" algn="l"/>
                          <a:tab pos="1402080" algn="l"/>
                        </a:tabLs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Внесение предложений администрации школы или УО об устранении выявленных Попечительским советом недостатков в работе школы	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5280" algn="l"/>
                          <a:tab pos="1402080" algn="l"/>
                        </a:tabLs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 необходимости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11366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5280" algn="l"/>
                          <a:tab pos="140208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кеңестің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төрайымы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955135229"/>
                  </a:ext>
                </a:extLst>
              </a:tr>
              <a:tr h="4343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Согласование работы Летнего профильного лагеря «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Alpha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Camp-3» на платной основе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Май 2025 г.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55592005"/>
                  </a:ext>
                </a:extLst>
              </a:tr>
              <a:tr h="4343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Проведение внеплановых заседаний Попечительского 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 необходимости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Председатель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72694984"/>
                  </a:ext>
                </a:extLst>
              </a:tr>
              <a:tr h="14477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6740" algn="l"/>
                        </a:tabLs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Финансово-благотворительная деятельность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422775"/>
                  </a:ext>
                </a:extLst>
              </a:tr>
              <a:tr h="4343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Привлечение спонсоров для оказания благотворительной помощи для развития школы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Постоянно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2903694708"/>
                  </a:ext>
                </a:extLst>
              </a:tr>
              <a:tr h="8686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Целевое расходование поступлений от благотворительной помощи по направлениям: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социальная поддержка нуждающихся учащихся; укрепление материально-технической базы школы; развитие спорта, поддержка одаренных детей.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Постоянно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3097127261"/>
                  </a:ext>
                </a:extLst>
              </a:tr>
              <a:tr h="14477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Контроль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112721"/>
                  </a:ext>
                </a:extLst>
              </a:tr>
              <a:tr h="57908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Ознакомление со списком детей-сирот, опекаемых и детей из малообеспеченных семей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Август-сентябрь 2025-2026 уч. г.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ДТЖЖО, члены попечительского совета, социальный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педагог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677635013"/>
                  </a:ext>
                </a:extLst>
              </a:tr>
              <a:tr h="7238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Согласование списков учащихся на получение материальной помощи в рамках акции «Дорога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 школу!» из фонда Всеобуча ( в том числе по категории «Иные» согласно Постановлению 64)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marR="1377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ДТЖЖО, члены попечительского совета, социальный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педагог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161652383"/>
                  </a:ext>
                </a:extLst>
              </a:tr>
              <a:tr h="4343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Осуществление общественного контроля за соблюдением прав учащихся школы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Постоянно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1223452499"/>
                  </a:ext>
                </a:extLst>
              </a:tr>
              <a:tr h="8686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Осуществление контроля за качеством горячего питания и медицинского обслуживания учащихся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 необходимости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Социальный педагог, организационная группа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2257202793"/>
                  </a:ext>
                </a:extLst>
              </a:tr>
              <a:tr h="7238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Заслушивание отчетов директора о деятельности школы, в том числе о качественном предоставлении образовательных услуг, итогах работы, об использовании благотворительной помощи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 необходимости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31" marR="50731" marT="0" marB="0"/>
                </a:tc>
                <a:extLst>
                  <a:ext uri="{0D108BD9-81ED-4DB2-BD59-A6C34878D82A}">
                    <a16:rowId xmlns:a16="http://schemas.microsoft.com/office/drawing/2014/main" val="74151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32775" y="268857"/>
            <a:ext cx="848251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План работы Попечительского совета </a:t>
            </a:r>
            <a:b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kk-KZ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ГКП на ПХВ «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Школа–лицей № 59 имени</a:t>
            </a:r>
            <a:r>
              <a:rPr kumimoji="0" lang="ru-RU" altLang="ru-RU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altLang="ru-RU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Карима</a:t>
            </a:r>
            <a:r>
              <a:rPr kumimoji="0" lang="ru-RU" altLang="ru-RU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altLang="ru-RU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Мынбаева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» г. </a:t>
            </a:r>
            <a:r>
              <a:rPr kumimoji="0" lang="kk-KZ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Астаны 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 202</a:t>
            </a:r>
            <a:r>
              <a:rPr lang="kk-KZ" altLang="ru-RU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5-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202</a:t>
            </a:r>
            <a:r>
              <a:rPr lang="kk-KZ" altLang="ru-RU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6</a:t>
            </a:r>
            <a:r>
              <a:rPr lang="kk-KZ" altLang="ru-RU" b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учебный год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itchFamily="18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76571" y="1564971"/>
            <a:ext cx="15645933" cy="56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Прямоугольник: скругленные углы 10">
            <a:hlinkClick r:id="rId2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685801" y="14832254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: скругленные углы 7">
            <a:hlinkClick r:id="rId3" action="ppaction://hlinksldjump"/>
            <a:extLst>
              <a:ext uri="{FF2B5EF4-FFF2-40B4-BE49-F238E27FC236}">
                <a16:creationId xmlns:a16="http://schemas.microsoft.com/office/drawing/2014/main" id="{FB370696-5117-456B-8B5B-9B9D1E4F5EBD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50138"/>
              </p:ext>
            </p:extLst>
          </p:nvPr>
        </p:nvGraphicFramePr>
        <p:xfrm>
          <a:off x="270665" y="1385558"/>
          <a:ext cx="8458201" cy="128817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2149">
                  <a:extLst>
                    <a:ext uri="{9D8B030D-6E8A-4147-A177-3AD203B41FA5}">
                      <a16:colId xmlns:a16="http://schemas.microsoft.com/office/drawing/2014/main" val="1604653364"/>
                    </a:ext>
                  </a:extLst>
                </a:gridCol>
                <a:gridCol w="4444036">
                  <a:extLst>
                    <a:ext uri="{9D8B030D-6E8A-4147-A177-3AD203B41FA5}">
                      <a16:colId xmlns:a16="http://schemas.microsoft.com/office/drawing/2014/main" val="374892907"/>
                    </a:ext>
                  </a:extLst>
                </a:gridCol>
                <a:gridCol w="76200">
                  <a:extLst>
                    <a:ext uri="{9D8B030D-6E8A-4147-A177-3AD203B41FA5}">
                      <a16:colId xmlns:a16="http://schemas.microsoft.com/office/drawing/2014/main" val="220235381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713024439"/>
                    </a:ext>
                  </a:extLst>
                </a:gridCol>
                <a:gridCol w="2385216">
                  <a:extLst>
                    <a:ext uri="{9D8B030D-6E8A-4147-A177-3AD203B41FA5}">
                      <a16:colId xmlns:a16="http://schemas.microsoft.com/office/drawing/2014/main" val="263348135"/>
                    </a:ext>
                  </a:extLst>
                </a:gridCol>
              </a:tblGrid>
              <a:tr h="1301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Мероприятия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Сроки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Ответственные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1127618951"/>
                  </a:ext>
                </a:extLst>
              </a:tr>
              <a:tr h="130115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Участие в мероприятиях по вопросам деятельности школы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07867"/>
                  </a:ext>
                </a:extLst>
              </a:tr>
              <a:tr h="24137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Благотворительная акция «Дорога в школу»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Сентябрь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2446687938"/>
                  </a:ext>
                </a:extLst>
              </a:tr>
              <a:tr h="3903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165860" algn="l"/>
                        </a:tabLs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Участие в мероприятиях с родительской общественностью «Встреча с успешными людьми»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165860" algn="l"/>
                        </a:tabLs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 течение года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366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16586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ДТЖЖО, 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1512284069"/>
                  </a:ext>
                </a:extLst>
              </a:tr>
              <a:tr h="3987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4.3.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874520" algn="l"/>
                        </a:tabLs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Участие в работе с родителями по реализации Единой программы воспитания «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Бітұтас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тәрбие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бағдарламасы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87452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 течение года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366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87452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ДТЖЖО, члены Попечительского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совета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472646968"/>
                  </a:ext>
                </a:extLst>
              </a:tr>
              <a:tr h="19013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Организация новогодних подарков для детей из малообеспеченных семей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Декабрь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Организационная группа попечительского совета, администрация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школы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25236174"/>
                  </a:ext>
                </a:extLst>
              </a:tr>
              <a:tr h="3619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670560" algn="l"/>
                        </a:tabLs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Участие в общешкольных родительских собраниях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670560" algn="l"/>
                        </a:tabLs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 необходимости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67056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Организационная группа попечительского совета, администрация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школы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1712631234"/>
                  </a:ext>
                </a:extLst>
              </a:tr>
              <a:tr h="130115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Заседания Попечительского совета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751200"/>
                  </a:ext>
                </a:extLst>
              </a:tr>
              <a:tr h="91080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Информация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директора школы о финансово-хозяйственной деятельности за 1 полугодие 202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года. 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 готовности школы к новому учебному году.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О проведении республиканской акции «Дорога в школу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!»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Разное.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Июль-август 2025 г.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Представители родительского комитета, администрация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школы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2737567589"/>
                  </a:ext>
                </a:extLst>
              </a:tr>
              <a:tr h="104091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1.Утверждение плана работы ПС на 2024-2025 учебный год.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О внесении изменений в списочный состав Попечительского совета на 2024-2025 учебный год.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Об особенностях организации учебно-воспитательного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процесса.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4.Разное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 течение года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совета, администрация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школы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2190949437"/>
                  </a:ext>
                </a:extLst>
              </a:tr>
              <a:tr h="91080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Согласование списков учащихся из социально - уязвимых семей для получения 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материальной помощи в рамках акции «Дорога в школу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!».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Участие в работе кабинета поддержки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родителей.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Разное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Сентябрь 2025 г.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совета, администрация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школы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177079174"/>
                  </a:ext>
                </a:extLst>
              </a:tr>
              <a:tr h="65057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Подведение итогов республиканской акции «Дорога в школу!».</a:t>
                      </a:r>
                    </a:p>
                    <a:p>
                      <a:pPr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Участие в организации работы "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Даналық мектебі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".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Разное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Октябрь 2025 г.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Социальный педагог,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ДТЖЖО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444759532"/>
                  </a:ext>
                </a:extLst>
              </a:tr>
              <a:tr h="117103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Финансовая деятельность ГКП на ПХВ «Школа-лицей № 59». Согласование Программы развития школы на 2024-2029 годы.</a:t>
                      </a:r>
                    </a:p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2.Утверждение списка детей-участников Новогодних елок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- 2025 от имени Президента Республики Казахстан, Акима города, Акима района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Есиль.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Разное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Декабрь 2025 г.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marR="1377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совета, администрация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школы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2688827687"/>
                  </a:ext>
                </a:extLst>
              </a:tr>
              <a:tr h="117103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1.Обсуждение вопросов по профилактике здорового образа жизни и правонарушений среди учащихся.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Оказание социальной помощи учащимся из малообеспеченных и многодетных семей.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Содействие в организации проведения мероприятий, посвященных празднику «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мейрамы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».</a:t>
                      </a:r>
                      <a:r>
                        <a:rPr lang="ru-RU" sz="14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Разное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Февраль 2026 г.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Члены попечительского совета, администрация школы, социальный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педагог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3639860498"/>
                  </a:ext>
                </a:extLst>
              </a:tr>
              <a:tr h="130114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gridSpan="2">
                  <a:txBody>
                    <a:bodyPr/>
                    <a:lstStyle/>
                    <a:p>
                      <a:pPr marL="113030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 организации летней занятости и отдыха учащихся»</a:t>
                      </a:r>
                    </a:p>
                    <a:p>
                      <a:pPr marL="113030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Об организации летней занятости и отдыха учащихся.</a:t>
                      </a:r>
                    </a:p>
                    <a:p>
                      <a:pPr marL="113030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Благоустройство и озеленение школьной территории.</a:t>
                      </a:r>
                    </a:p>
                    <a:p>
                      <a:pPr marL="113030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Подведение итогов работы Попечительского совета.</a:t>
                      </a:r>
                    </a:p>
                    <a:p>
                      <a:pPr marL="113030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Предварительное составление плана работы на 2025/2026 учебный год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Май 2026 г.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мүшелері, мектеп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әкімшілігі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95" marR="45595" marT="0" marB="0"/>
                </a:tc>
                <a:extLst>
                  <a:ext uri="{0D108BD9-81ED-4DB2-BD59-A6C34878D82A}">
                    <a16:rowId xmlns:a16="http://schemas.microsoft.com/office/drawing/2014/main" val="1252761810"/>
                  </a:ext>
                </a:extLst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37045" y="2132092"/>
            <a:ext cx="1590184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73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32775" y="504631"/>
            <a:ext cx="84825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algn="ctr" defTabSz="91440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Астана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қаласы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Кәрім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Мыңбаев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атындағы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№59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мектеп-лицейі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«ШЖҚ» КМК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Қамқоршылық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кеңесінің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2025–2026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оқу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жылына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арналған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жұмыс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жоспары</a:t>
            </a:r>
            <a:endParaRPr lang="ru-RU" altLang="ru-RU" sz="1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76571" y="1564971"/>
            <a:ext cx="15645933" cy="56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Прямоугольник: скругленные углы 10">
            <a:hlinkClick r:id="rId2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685801" y="15162989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7">
            <a:hlinkClick r:id="rId3" action="ppaction://hlinksldjump"/>
            <a:extLst>
              <a:ext uri="{FF2B5EF4-FFF2-40B4-BE49-F238E27FC236}">
                <a16:creationId xmlns:a16="http://schemas.microsoft.com/office/drawing/2014/main" id="{FB370696-5117-456B-8B5B-9B9D1E4F5EBD}"/>
              </a:ext>
            </a:extLst>
          </p:cNvPr>
          <p:cNvSpPr/>
          <p:nvPr/>
        </p:nvSpPr>
        <p:spPr>
          <a:xfrm>
            <a:off x="3036526" y="15162989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3" name="Прямоугольник: скругленные углы 9">
            <a:hlinkClick r:id="rId4" action="ppaction://hlinksldjump"/>
            <a:extLst>
              <a:ext uri="{FF2B5EF4-FFF2-40B4-BE49-F238E27FC236}">
                <a16:creationId xmlns:a16="http://schemas.microsoft.com/office/drawing/2014/main" id="{0A0F8EB2-4188-4996-B1BB-7E755641B9DA}"/>
              </a:ext>
            </a:extLst>
          </p:cNvPr>
          <p:cNvSpPr/>
          <p:nvPr/>
        </p:nvSpPr>
        <p:spPr>
          <a:xfrm>
            <a:off x="6548170" y="15155688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Келесі</a:t>
            </a:r>
          </a:p>
          <a:p>
            <a:pPr algn="ctr"/>
            <a:r>
              <a:rPr lang="kk-KZ" dirty="0" smtClean="0">
                <a:latin typeface="Century Gothic" panose="020B0502020202020204" pitchFamily="34" charset="0"/>
              </a:rPr>
              <a:t>Далее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31944"/>
              </p:ext>
            </p:extLst>
          </p:nvPr>
        </p:nvGraphicFramePr>
        <p:xfrm>
          <a:off x="319313" y="1378509"/>
          <a:ext cx="8331201" cy="12229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458">
                  <a:extLst>
                    <a:ext uri="{9D8B030D-6E8A-4147-A177-3AD203B41FA5}">
                      <a16:colId xmlns:a16="http://schemas.microsoft.com/office/drawing/2014/main" val="1633950315"/>
                    </a:ext>
                  </a:extLst>
                </a:gridCol>
                <a:gridCol w="4897486">
                  <a:extLst>
                    <a:ext uri="{9D8B030D-6E8A-4147-A177-3AD203B41FA5}">
                      <a16:colId xmlns:a16="http://schemas.microsoft.com/office/drawing/2014/main" val="866367855"/>
                    </a:ext>
                  </a:extLst>
                </a:gridCol>
                <a:gridCol w="154890">
                  <a:extLst>
                    <a:ext uri="{9D8B030D-6E8A-4147-A177-3AD203B41FA5}">
                      <a16:colId xmlns:a16="http://schemas.microsoft.com/office/drawing/2014/main" val="594554861"/>
                    </a:ext>
                  </a:extLst>
                </a:gridCol>
                <a:gridCol w="971866">
                  <a:extLst>
                    <a:ext uri="{9D8B030D-6E8A-4147-A177-3AD203B41FA5}">
                      <a16:colId xmlns:a16="http://schemas.microsoft.com/office/drawing/2014/main" val="3906895955"/>
                    </a:ext>
                  </a:extLst>
                </a:gridCol>
                <a:gridCol w="1842501">
                  <a:extLst>
                    <a:ext uri="{9D8B030D-6E8A-4147-A177-3AD203B41FA5}">
                      <a16:colId xmlns:a16="http://schemas.microsoft.com/office/drawing/2014/main" val="448277121"/>
                    </a:ext>
                  </a:extLst>
                </a:gridCol>
              </a:tblGrid>
              <a:tr h="1287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Іс-шаралар 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Мерзімі 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Жауапты 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757392867"/>
                  </a:ext>
                </a:extLst>
              </a:tr>
              <a:tr h="128711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Ұйымдастыру жұмыстары. 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545946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47625" marR="13716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қамқоршының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ұйымдастырудың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үлгілік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қағидаларымен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ҚР БҒМ 27.07.2017 ж. № 355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бұйрықпен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бекітілген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Білім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беру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ұйымдарында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кеңес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және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оны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сайлау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тәртібі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таныстыру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Тамыз 2025 жыл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төрайымы, мектеп директоры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3152088701"/>
                  </a:ext>
                </a:extLst>
              </a:tr>
              <a:tr h="45970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Мектептің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тыныс-тіршілігімен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танысу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жайлы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қауіпсіз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жағдайлар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жасау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тәрбие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процесін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ұйымдастыру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тамақтану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әлеуметтік-мәдени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сауықтыру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дамыту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іс-шараларын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өткізуге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көмек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көрсету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психологының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қатысуымен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оқушылармен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әңгімелер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өткізу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Қыркүйек 2025 жыл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 бойы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328269582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Қосымша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білім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беру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қызметтерін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ақылы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негізде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келісу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пен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ата-аналар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арасындағы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ҚББ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көрсетуге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арналған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үлгілік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шартты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бекіту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Қыркүйек 2025 жыл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мүшелері, ҚББ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ұйымдастырушы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2701044327"/>
                  </a:ext>
                </a:extLst>
              </a:tr>
              <a:tr h="46843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37260" algn="l"/>
                        </a:tabLs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Біртұтас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тәрбие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бағдарламасы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бірыңғай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тәрбие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бағдарламасын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іске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асыру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шеңберінде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ата-аналарды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кабинетінің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жұмысына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қатысу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37260" algn="l"/>
                        </a:tabLst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3726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Үнемі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11366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93726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3713352603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Кеңестің құзыретіне жататын мәселелер бойынша ақпарат беруде мектеп қызметкерлеріне көмек көрсету</a:t>
                      </a: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Үнемі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 әкімшілігі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2637037232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kk-KZ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5280" algn="l"/>
                          <a:tab pos="140208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анықтаған мектеп жұмысындағы кемшіліктерді жою туралы мектеп әкімшілігіне немесе ББ-на ұсыныстар беру.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5280" algn="l"/>
                          <a:tab pos="1402080" algn="l"/>
                        </a:tabLst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5280" algn="l"/>
                          <a:tab pos="1402080" algn="l"/>
                        </a:tabLs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Қажет болған жағдайда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11366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5280" algn="l"/>
                          <a:tab pos="140208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кеңестің төрайымы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2490144745"/>
                  </a:ext>
                </a:extLst>
              </a:tr>
              <a:tr h="1838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kk-KZ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"Alpha Camp-3" жазғы бейіндік лагерінің жұмысын ақылы негізде келісу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Мамыр 2025 жыл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11366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3057773002"/>
                  </a:ext>
                </a:extLst>
              </a:tr>
              <a:tr h="1838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kk-KZ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кеңестің жоспардан тыс отырыстарын өткізу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Қажет болған жағдайда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кеңестің төрайымы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3684780899"/>
                  </a:ext>
                </a:extLst>
              </a:tr>
              <a:tr h="91942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6740" algn="l"/>
                        </a:tabLs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Қаржы</a:t>
                      </a: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лай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қайырымдылық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қызметі</a:t>
                      </a: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96015"/>
                  </a:ext>
                </a:extLst>
              </a:tr>
              <a:tr h="1838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Мектепті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дамыту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үшін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қайырымдылық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көмек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көрсету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демеушілерін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тарту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Үнемі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231712708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Бағыттар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бойынша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қайырымдылық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көмектен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түсетін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түсімдерді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нысаналы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жұмсау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мұқтаж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оқушыларды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әлеуметтік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мектептің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материалдық-техникалық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базасын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нығайту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спортты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дамыту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дарынды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балаларды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Үнемі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2893471670"/>
                  </a:ext>
                </a:extLst>
              </a:tr>
              <a:tr h="91942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kk-KZ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Бақылау. 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07792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Жетім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балалардың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қамқоршылардың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және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аз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қамтылған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отбасылардан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шыққан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балалардың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тізімімен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танысу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Тамыз-қыркүйек 2025-2026 оқу жылы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ДТЖЖО, Қамқоршылық кеңес мүшелері, әлеуметтік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педагог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1485434151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3.2.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Мектепке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жол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акциясы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аясында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материалдық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көмек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ала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оқушылардың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тізімін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келісу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жалпыға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бірдей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білім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беру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қорынан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оның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ішінде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64-қаулыға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сәйкес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өзге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санаты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бойынша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495" marR="1377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ДТЖЖО, Қамқоршылық кеңес мүшелері, әлеуметтік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педагог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1088587652"/>
                  </a:ext>
                </a:extLst>
              </a:tr>
              <a:tr h="1838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 оқушыларының құқықтарының сақталуына қоғамдық бақылауды жүзеге асыру</a:t>
                      </a: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Үнемі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366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4230104831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Оқушыларға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ыстық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тамақ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және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медициналық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қызмет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көрсету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сапасын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бақылауды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жүзеге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асыру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Қажет болған жағдайда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Әлеуметтік педагог, Қамқоршылық кеңестің ұйымдастыру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тобы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600777841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Директордың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қызметі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оның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ішінде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білім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беру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қызметтерін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сапалы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ұсыну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қорытындылары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қайырымдылық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көмекті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пайдалану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есептерін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тыңдау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gridSpan="2"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Қажет болған жағдайда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252436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32775" y="504631"/>
            <a:ext cx="84825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algn="ctr" defTabSz="91440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Астана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қаласы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Кәрім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Мыңбаев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атындағы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№59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мектеп-лицейі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«ШЖҚ» КМК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Қамқоршылық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кеңесінің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2025–2026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оқу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жылына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арналған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жұмыс</a:t>
            </a:r>
            <a:r>
              <a:rPr lang="ru-RU" altLang="ru-RU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жоспары</a:t>
            </a:r>
            <a:endParaRPr lang="ru-RU" altLang="ru-RU" sz="1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76571" y="1564971"/>
            <a:ext cx="15645933" cy="56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Прямоугольник: скругленные углы 10">
            <a:hlinkClick r:id="rId2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685801" y="15162989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2" name="Прямоугольник: скругленные углы 7">
            <a:hlinkClick r:id="rId3" action="ppaction://hlinksldjump"/>
            <a:extLst>
              <a:ext uri="{FF2B5EF4-FFF2-40B4-BE49-F238E27FC236}">
                <a16:creationId xmlns:a16="http://schemas.microsoft.com/office/drawing/2014/main" id="{FB370696-5117-456B-8B5B-9B9D1E4F5EBD}"/>
              </a:ext>
            </a:extLst>
          </p:cNvPr>
          <p:cNvSpPr/>
          <p:nvPr/>
        </p:nvSpPr>
        <p:spPr>
          <a:xfrm>
            <a:off x="3036526" y="15162989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30698"/>
              </p:ext>
            </p:extLst>
          </p:nvPr>
        </p:nvGraphicFramePr>
        <p:xfrm>
          <a:off x="319316" y="1304384"/>
          <a:ext cx="8389256" cy="135665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455">
                  <a:extLst>
                    <a:ext uri="{9D8B030D-6E8A-4147-A177-3AD203B41FA5}">
                      <a16:colId xmlns:a16="http://schemas.microsoft.com/office/drawing/2014/main" val="1633950315"/>
                    </a:ext>
                  </a:extLst>
                </a:gridCol>
                <a:gridCol w="4760686">
                  <a:extLst>
                    <a:ext uri="{9D8B030D-6E8A-4147-A177-3AD203B41FA5}">
                      <a16:colId xmlns:a16="http://schemas.microsoft.com/office/drawing/2014/main" val="1186541788"/>
                    </a:ext>
                  </a:extLst>
                </a:gridCol>
                <a:gridCol w="1103086">
                  <a:extLst>
                    <a:ext uri="{9D8B030D-6E8A-4147-A177-3AD203B41FA5}">
                      <a16:colId xmlns:a16="http://schemas.microsoft.com/office/drawing/2014/main" val="2267930923"/>
                    </a:ext>
                  </a:extLst>
                </a:gridCol>
                <a:gridCol w="2061029">
                  <a:extLst>
                    <a:ext uri="{9D8B030D-6E8A-4147-A177-3AD203B41FA5}">
                      <a16:colId xmlns:a16="http://schemas.microsoft.com/office/drawing/2014/main" val="453319320"/>
                    </a:ext>
                  </a:extLst>
                </a:gridCol>
              </a:tblGrid>
              <a:tr h="12871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№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Іс-шаралар 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Мерзімі 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Жауапты 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757392867"/>
                  </a:ext>
                </a:extLst>
              </a:tr>
              <a:tr h="22065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ru-RU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қызметі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мәселелері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бойынша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іс-шараларға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қатысу</a:t>
                      </a:r>
                      <a:r>
                        <a:rPr lang="kk-KZ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545946"/>
                  </a:ext>
                </a:extLst>
              </a:tr>
              <a:tr h="1838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4.1.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Мектепке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жол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қайырымдылық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акциясы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Қыркүйек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1495669100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4.2.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165860" algn="l"/>
                        </a:tabLs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Ата-аналар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қауымдастығымен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Табысты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адамдармен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кездесу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іс-шараларына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қатысу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16586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 көлемінде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11366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16586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ДТЖЖО, Қамқоршылық кеңес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4045111846"/>
                  </a:ext>
                </a:extLst>
              </a:tr>
              <a:tr h="2758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4.3.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87452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«Біртұтас тәрбие» бағдарламасын іске асыру барысына ата-аналар қауымдастығының  жұмысын кіріктіру.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874520" algn="l"/>
                        </a:tabLs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 көлемінде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11366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87452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ДТЖЖО, Қамқоршылық кеңес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мүшелері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3026616158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4.4.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Аз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қамтылған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отбасылардан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шыққан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балаларға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жаңа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жылдық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сыйлықтар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ұйымдастыру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желтоқсан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кеңестің ұйымдастыру тобы, мектеп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әкімшілігі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4289261949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4.5.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670560" algn="l"/>
                        </a:tabLs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Жалпы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мектептік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ата-аналар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жиналыстарына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қатысу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67056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Қажет болған жағдайда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R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670560" algn="l"/>
                        </a:tabLs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кеңестің ұйымдастыру тобы, мектеп </a:t>
                      </a:r>
                      <a:r>
                        <a:rPr lang="kk-KZ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әкімшілігі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3100650672"/>
                  </a:ext>
                </a:extLst>
              </a:tr>
              <a:tr h="91942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 </a:t>
                      </a:r>
                      <a:r>
                        <a:rPr lang="kk-KZ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кеңестің отырысы. </a:t>
                      </a: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Заседания Попечительского совета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28594"/>
                  </a:ext>
                </a:extLst>
              </a:tr>
              <a:tr h="45970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5.1.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1.Мектеп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директорының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2024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жылғы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жартыжылдықтағы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қаржы-шаруашылық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қызметі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мәліметі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Мектептің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жаңа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жылына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дайындығы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Мектепке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жол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"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республикалық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акциясын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өткізу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!» 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түрлі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Шілде-тамыз 2025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Ата-ана комитетінің өкілдері, мектеп әкімшілігі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3606340750"/>
                  </a:ext>
                </a:extLst>
              </a:tr>
              <a:tr h="45970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5.2.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1.2024-2025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жылына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арналған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жоспарын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бекіту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2024-2025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жылына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арналған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кеңестің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тізімдік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құрамына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өзгерістер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енгізу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процесін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ұйымдастырудың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ерекшеліктері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4.Әр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түрлі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 көлемінде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мүшелері, мектеп әкімшілігі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1777655961"/>
                  </a:ext>
                </a:extLst>
              </a:tr>
              <a:tr h="45970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5.3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Әлеуметтік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осал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отбасылардан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шыққан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оқушылардың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тізімін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үшін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келісу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«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Мектепке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жол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"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акциясы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аясында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материалдық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көмек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!». 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Ата-аналарды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қолдау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кабинетін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ің жұмысына атсалысу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түрлі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5651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Қыркүйек 2025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мүшелері, мектеп әкімшілігі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4130811566"/>
                  </a:ext>
                </a:extLst>
              </a:tr>
              <a:tr h="36776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5.4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Мектепке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жол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"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республикалық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акциясының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қорытындысын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шығару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!». </a:t>
                      </a:r>
                    </a:p>
                    <a:p>
                      <a:pPr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«Даналық мектебі» жұмысын ұйымдастыруға атсалысу. 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түрлі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Қазан 2025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Әлеуметтік педагог, ДТЖЖО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1980704823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"№59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-лицей " ШЖҚ МКК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қаржылық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қызметі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Мектепті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дамытудың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2024-2029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жылдарға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арналған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бағдарламасын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келісу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2. 2025 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Жаңа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жылдық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шыршаларға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қатысушы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балалардың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тізімін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бекіту</a:t>
                      </a: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Қазақстан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Республикасы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Президентінің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қала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әкімінің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Есіл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ауданы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әкімінің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атынан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3495"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түрлі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Желтоқсан 2025 ж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1377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мүшелері, мектеп әкімшілігі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2867169783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1.Оқушылар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арасында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салауатты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өмір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салты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мен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құқық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бұзушылықтың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алдын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мәселелерін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талқылау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Аз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қамтылған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және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көп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балалы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отбасылардан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шыққан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оқушыларға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әлеуметтік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көмек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көрсету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3. "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Наурыз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мейрамына"арналған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іс-шараларды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ұйымдастыруға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жәрдемдесу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Әр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түрлі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Ақпан 2026 жыл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мүшелері, мектеп әкімшілігі, әлеуметтік педагог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178368707"/>
                  </a:ext>
                </a:extLst>
              </a:tr>
              <a:tr h="73553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</a:t>
                      </a:r>
                      <a:endParaRPr lang="ru-RU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Жазғы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жұмыспен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қамтуды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және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оқушылардың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демалысын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ұйымдастыру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Жазғы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жұмыспен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қамтуды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және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оқушылардың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демалысын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ұйымдастыру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туралы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Мектеп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аумағын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абаттандыру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және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көгалдандыру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кеңес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жұмысының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қорытындысын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шығару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R="8064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2025/2026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оқу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жылына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арналған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жұмыс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жоспарын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алдын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ала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жасау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Мамыр 2026 жыл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tc>
                  <a:txBody>
                    <a:bodyPr/>
                    <a:lstStyle/>
                    <a:p>
                      <a:pPr marL="23495" marR="47625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k-KZ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Қамқоршылық кеңес мүшелері, мектеп әкімшілігі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667" marR="38667" marT="0" marB="0"/>
                </a:tc>
                <a:extLst>
                  <a:ext uri="{0D108BD9-81ED-4DB2-BD59-A6C34878D82A}">
                    <a16:rowId xmlns:a16="http://schemas.microsoft.com/office/drawing/2014/main" val="2295263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29A83ADA-5A95-4302-AFD2-2CFDCF05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Попеч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177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50" y="334812"/>
            <a:ext cx="6483638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sz="4000" b="1" dirty="0">
                <a:solidFill>
                  <a:srgbClr val="314864"/>
                </a:solidFill>
                <a:latin typeface="Century Gothic" panose="020B0502020202020204" pitchFamily="34" charset="0"/>
              </a:rPr>
              <a:t>Қамқоршылық Кеңесі</a:t>
            </a:r>
          </a:p>
        </p:txBody>
      </p:sp>
      <p:sp>
        <p:nvSpPr>
          <p:cNvPr id="10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2999074" y="14624379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4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350076" y="14624379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" name="Скругленный прямоугольник 1">
            <a:hlinkClick r:id="rId5" action="ppaction://hlinksldjump"/>
          </p:cNvPr>
          <p:cNvSpPr/>
          <p:nvPr/>
        </p:nvSpPr>
        <p:spPr>
          <a:xfrm>
            <a:off x="6587077" y="14209740"/>
            <a:ext cx="2283895" cy="82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ҚАМҚОРШЫЛЫҚ КЕҢЕСІНІҢ ҚҰРАМЫ</a:t>
            </a:r>
          </a:p>
        </p:txBody>
      </p:sp>
      <p:sp>
        <p:nvSpPr>
          <p:cNvPr id="18" name="Скругленный прямоугольник 17">
            <a:hlinkClick r:id="rId6" action="ppaction://hlinksldjump"/>
          </p:cNvPr>
          <p:cNvSpPr/>
          <p:nvPr/>
        </p:nvSpPr>
        <p:spPr>
          <a:xfrm>
            <a:off x="6587078" y="15146967"/>
            <a:ext cx="2283895" cy="82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ru-RU" altLang="ru-RU" b="1" dirty="0" err="1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Қамқоршылық</a:t>
            </a:r>
            <a:r>
              <a:rPr lang="ru-RU" altLang="ru-RU" b="1" dirty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 smtClean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кеңесін</a:t>
            </a:r>
            <a:r>
              <a:rPr lang="kk-KZ" altLang="ru-RU" b="1" dirty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і</a:t>
            </a:r>
            <a:r>
              <a:rPr lang="ru-RU" altLang="ru-RU" b="1" dirty="0" smtClean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ң </a:t>
            </a:r>
            <a:r>
              <a:rPr lang="ru-RU" altLang="ru-RU" b="1" dirty="0" err="1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жұмыс</a:t>
            </a:r>
            <a:r>
              <a:rPr lang="ru-RU" altLang="ru-RU" b="1" dirty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altLang="ru-RU" b="1" dirty="0" err="1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жоспары</a:t>
            </a:r>
            <a:endParaRPr lang="ru-RU" altLang="ru-RU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t="27731" r="5377" b="24439"/>
          <a:stretch/>
        </p:blipFill>
        <p:spPr>
          <a:xfrm>
            <a:off x="0" y="11101172"/>
            <a:ext cx="4280171" cy="30135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24" r="772" b="1578"/>
          <a:stretch/>
        </p:blipFill>
        <p:spPr>
          <a:xfrm>
            <a:off x="330233" y="1495847"/>
            <a:ext cx="5136204" cy="67527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t="1951" r="2502" b="4820"/>
          <a:stretch/>
        </p:blipFill>
        <p:spPr>
          <a:xfrm>
            <a:off x="4174619" y="7795114"/>
            <a:ext cx="4824919" cy="63196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r="7189"/>
          <a:stretch/>
        </p:blipFill>
        <p:spPr>
          <a:xfrm>
            <a:off x="5712096" y="1476603"/>
            <a:ext cx="2957209" cy="3205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t="9215" r="11961" b="25516"/>
          <a:stretch/>
        </p:blipFill>
        <p:spPr>
          <a:xfrm>
            <a:off x="0" y="8568047"/>
            <a:ext cx="4169221" cy="221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r="29088"/>
          <a:stretch/>
        </p:blipFill>
        <p:spPr>
          <a:xfrm>
            <a:off x="5805477" y="4807235"/>
            <a:ext cx="2770446" cy="285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96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29A83ADA-5A95-4302-AFD2-2CFDCF05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Попеч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DA633-3B5E-4E19-AA4E-038717A8B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177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276611E9-1791-4986-9081-45861C18F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950" y="334812"/>
            <a:ext cx="6483638" cy="736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kk-KZ" sz="4000" b="1" dirty="0">
                <a:solidFill>
                  <a:srgbClr val="314864"/>
                </a:solidFill>
                <a:latin typeface="Century Gothic" panose="020B0502020202020204" pitchFamily="34" charset="0"/>
              </a:rPr>
              <a:t>Попечительский Совет</a:t>
            </a:r>
            <a:endParaRPr lang="ru-RU" altLang="ru-RU" sz="4000" dirty="0">
              <a:solidFill>
                <a:srgbClr val="314864"/>
              </a:solidFill>
              <a:latin typeface="Century Gothic" panose="020B050202020202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0" name="Прямоугольник: скругленные углы 9">
            <a:hlinkClick r:id="rId3" action="ppaction://hlinksldjump"/>
            <a:extLst>
              <a:ext uri="{FF2B5EF4-FFF2-40B4-BE49-F238E27FC236}">
                <a16:creationId xmlns:a16="http://schemas.microsoft.com/office/drawing/2014/main" id="{B62980FE-9E1C-4A2D-8EA9-86EA82F9A2E0}"/>
              </a:ext>
            </a:extLst>
          </p:cNvPr>
          <p:cNvSpPr/>
          <p:nvPr/>
        </p:nvSpPr>
        <p:spPr>
          <a:xfrm>
            <a:off x="2999074" y="14624379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: скругленные углы 10">
            <a:hlinkClick r:id="rId4" action="ppaction://hlinksldjump"/>
            <a:extLst>
              <a:ext uri="{FF2B5EF4-FFF2-40B4-BE49-F238E27FC236}">
                <a16:creationId xmlns:a16="http://schemas.microsoft.com/office/drawing/2014/main" id="{169E393F-37D5-42F8-B40A-BEB7DFCB9C89}"/>
              </a:ext>
            </a:extLst>
          </p:cNvPr>
          <p:cNvSpPr/>
          <p:nvPr/>
        </p:nvSpPr>
        <p:spPr>
          <a:xfrm>
            <a:off x="350076" y="14624379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" name="Скругленный прямоугольник 1">
            <a:hlinkClick r:id="rId5" action="ppaction://hlinksldjump"/>
          </p:cNvPr>
          <p:cNvSpPr/>
          <p:nvPr/>
        </p:nvSpPr>
        <p:spPr>
          <a:xfrm>
            <a:off x="6587077" y="14187693"/>
            <a:ext cx="2283895" cy="82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ПОПЕЧИТЕЛЬСКОГО СОВЕТА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Скругленный прямоугольник 17">
            <a:hlinkClick r:id="rId6" action="ppaction://hlinksldjump"/>
          </p:cNvPr>
          <p:cNvSpPr/>
          <p:nvPr/>
        </p:nvSpPr>
        <p:spPr>
          <a:xfrm>
            <a:off x="6587078" y="15181952"/>
            <a:ext cx="2283895" cy="829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ru-RU" altLang="ru-RU" b="1" dirty="0">
                <a:solidFill>
                  <a:schemeClr val="bg1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План работы попечительского совета</a:t>
            </a:r>
            <a:endParaRPr lang="ru-RU" altLang="ru-RU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t="27731" r="5377" b="24439"/>
          <a:stretch/>
        </p:blipFill>
        <p:spPr>
          <a:xfrm>
            <a:off x="0" y="11101172"/>
            <a:ext cx="4280171" cy="30135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24" r="772" b="1578"/>
          <a:stretch/>
        </p:blipFill>
        <p:spPr>
          <a:xfrm>
            <a:off x="330233" y="1495847"/>
            <a:ext cx="5136204" cy="67527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t="1951" r="2502" b="4820"/>
          <a:stretch/>
        </p:blipFill>
        <p:spPr>
          <a:xfrm>
            <a:off x="4174619" y="7795114"/>
            <a:ext cx="4824919" cy="631965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1" r="7189"/>
          <a:stretch/>
        </p:blipFill>
        <p:spPr>
          <a:xfrm>
            <a:off x="5732970" y="1496312"/>
            <a:ext cx="2957209" cy="3205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t="9215" r="11961" b="25516"/>
          <a:stretch/>
        </p:blipFill>
        <p:spPr>
          <a:xfrm>
            <a:off x="0" y="8568047"/>
            <a:ext cx="4169221" cy="221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r="29088"/>
          <a:stretch/>
        </p:blipFill>
        <p:spPr>
          <a:xfrm>
            <a:off x="5805477" y="4807235"/>
            <a:ext cx="2770446" cy="2850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673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EB37A59-9957-4403-9FFD-784BE4AE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23" y="428175"/>
            <a:ext cx="8540885" cy="80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ru-RU" altLang="ru-RU" sz="4400" b="1" dirty="0" err="1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Цифрландыру</a:t>
            </a:r>
            <a:r>
              <a:rPr lang="ru-RU" altLang="ru-RU" sz="4400" b="1" dirty="0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4400" b="1" dirty="0" err="1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және</a:t>
            </a:r>
            <a:r>
              <a:rPr lang="ru-RU" altLang="ru-RU" sz="4400" b="1" dirty="0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4400" b="1" dirty="0" err="1">
                <a:solidFill>
                  <a:srgbClr val="314864"/>
                </a:solidFill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қауіпсіздік</a:t>
            </a:r>
            <a:endParaRPr lang="ru-RU" altLang="ru-RU" sz="4400" b="1" dirty="0">
              <a:solidFill>
                <a:srgbClr val="314864"/>
              </a:solidFill>
              <a:latin typeface="Times New Roman" panose="02020603050405020304" pitchFamily="18" charset="0"/>
              <a:ea typeface="Calibri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4776955-014E-49C6-A6DF-8AC2B3C9E67D}"/>
              </a:ext>
            </a:extLst>
          </p:cNvPr>
          <p:cNvSpPr/>
          <p:nvPr/>
        </p:nvSpPr>
        <p:spPr>
          <a:xfrm>
            <a:off x="3754876" y="1799028"/>
            <a:ext cx="5244661" cy="2016685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Clockster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Биометриялық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бақылау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жүйесі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Оқушылардың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оқытушылардың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және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барлық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қызметкерлердің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келу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уақытын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қадағалауға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мүмкіндік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береді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BC53E0C-5DCD-4B5B-8575-71E1227DCE87}"/>
              </a:ext>
            </a:extLst>
          </p:cNvPr>
          <p:cNvSpPr/>
          <p:nvPr/>
        </p:nvSpPr>
        <p:spPr>
          <a:xfrm>
            <a:off x="0" y="4591397"/>
            <a:ext cx="5244661" cy="177568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Ақпараттық стенд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Мектепте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балалардың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құқықтарын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қорғауға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арналған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веб-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сайттың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QR-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кодтары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бар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тақтайшалар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орнатылды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0C48CD1-09B0-4604-A127-CF5A713CCE82}"/>
              </a:ext>
            </a:extLst>
          </p:cNvPr>
          <p:cNvSpPr/>
          <p:nvPr/>
        </p:nvSpPr>
        <p:spPr>
          <a:xfrm>
            <a:off x="3754875" y="6770511"/>
            <a:ext cx="5244661" cy="177568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Сенсорлық киоск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анықтамалық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ақпарат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беруге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арналған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автоматтандырылған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бағдарламалық-аппараттық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кешен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9006B4B-EB9F-4FE1-8C75-437BBB0804C9}"/>
              </a:ext>
            </a:extLst>
          </p:cNvPr>
          <p:cNvSpPr/>
          <p:nvPr/>
        </p:nvSpPr>
        <p:spPr>
          <a:xfrm>
            <a:off x="-1" y="9444484"/>
            <a:ext cx="5244661" cy="2492325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IVOX </a:t>
            </a:r>
            <a:r>
              <a:rPr lang="kk-KZ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интерактивті тақтасы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: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Бұл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тақтаның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мүмкіншілігі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білім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алушыларға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QR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код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арқылы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жеке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смартфондарынан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мәліметтерді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көре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алады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және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мұғалімдерге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интерактивті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тақталарға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байланыс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жасай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алады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algn="ctr"/>
            <a:endParaRPr lang="kk-KZ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A0288C8-E4EC-42FC-9F88-9B46DA825062}"/>
              </a:ext>
            </a:extLst>
          </p:cNvPr>
          <p:cNvSpPr/>
          <p:nvPr/>
        </p:nvSpPr>
        <p:spPr>
          <a:xfrm>
            <a:off x="825332" y="1642911"/>
            <a:ext cx="2016685" cy="2016685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 descr="https://sc01.alicdn.com/kf/H7fa8dd85357b4387a25444033524e456x.jpg">
            <a:hlinkClick r:id="rId4" action="ppaction://hlinksldjump"/>
            <a:extLst>
              <a:ext uri="{FF2B5EF4-FFF2-40B4-BE49-F238E27FC236}">
                <a16:creationId xmlns:a16="http://schemas.microsoft.com/office/drawing/2014/main" id="{72DA2113-CA4E-4CD9-A808-5D82E361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r="13827"/>
          <a:stretch/>
        </p:blipFill>
        <p:spPr bwMode="auto">
          <a:xfrm>
            <a:off x="924153" y="1774456"/>
            <a:ext cx="1819045" cy="175359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A1E0DD83-9AD9-426B-B2C5-EF7FCA377106}"/>
              </a:ext>
            </a:extLst>
          </p:cNvPr>
          <p:cNvSpPr/>
          <p:nvPr/>
        </p:nvSpPr>
        <p:spPr>
          <a:xfrm>
            <a:off x="6128235" y="4437206"/>
            <a:ext cx="1929873" cy="192987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 descr="https://www.pngmart.com/files/22/QR-Code-PNG-Isolated-HD-Pictures.png">
            <a:hlinkClick r:id="rId6" action="ppaction://hlinksldjump"/>
            <a:extLst>
              <a:ext uri="{FF2B5EF4-FFF2-40B4-BE49-F238E27FC236}">
                <a16:creationId xmlns:a16="http://schemas.microsoft.com/office/drawing/2014/main" id="{257589E9-6FC5-46CB-8651-8BD428BE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58" y="4811281"/>
            <a:ext cx="1230625" cy="122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5111893C-ACF3-4FCB-9109-9372A4EFD1AD}"/>
              </a:ext>
            </a:extLst>
          </p:cNvPr>
          <p:cNvSpPr/>
          <p:nvPr/>
        </p:nvSpPr>
        <p:spPr>
          <a:xfrm>
            <a:off x="882498" y="6633765"/>
            <a:ext cx="2119761" cy="2119761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4" descr="https://image.made-in-china.com/2f0j00tgMRjDHaOzbm/55-Inch-Wind-Cooled-Vertical-Screen-Landing-Outdoor-Advertising-Machine-Magazine-Holder-Digital-Signage-Multimedia-Kiosk-PC-Monitor.jpg">
            <a:hlinkClick r:id="rId8" action="ppaction://hlinksldjump"/>
            <a:extLst>
              <a:ext uri="{FF2B5EF4-FFF2-40B4-BE49-F238E27FC236}">
                <a16:creationId xmlns:a16="http://schemas.microsoft.com/office/drawing/2014/main" id="{414D04D7-1270-42BA-AAAF-9F5FEBDD9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111" r="26675" b="5147"/>
          <a:stretch/>
        </p:blipFill>
        <p:spPr bwMode="auto">
          <a:xfrm>
            <a:off x="1011675" y="6770511"/>
            <a:ext cx="1861408" cy="184627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67A6073A-824E-40D5-9D5C-B74BBB965FFE}"/>
              </a:ext>
            </a:extLst>
          </p:cNvPr>
          <p:cNvSpPr/>
          <p:nvPr/>
        </p:nvSpPr>
        <p:spPr>
          <a:xfrm>
            <a:off x="5916257" y="9681998"/>
            <a:ext cx="2010897" cy="1994946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hlinkClick r:id="rId10" action="ppaction://hlinksldjump"/>
            <a:extLst>
              <a:ext uri="{FF2B5EF4-FFF2-40B4-BE49-F238E27FC236}">
                <a16:creationId xmlns:a16="http://schemas.microsoft.com/office/drawing/2014/main" id="{E3812560-323E-4FE4-A342-008B7A8442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2000" contras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6470" y="9868760"/>
            <a:ext cx="1830470" cy="1648412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</p:pic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7BE77C4-4EDB-4F4F-AE17-DF2E1BAD9E45}"/>
              </a:ext>
            </a:extLst>
          </p:cNvPr>
          <p:cNvSpPr/>
          <p:nvPr/>
        </p:nvSpPr>
        <p:spPr>
          <a:xfrm>
            <a:off x="3754874" y="12438129"/>
            <a:ext cx="5244661" cy="177568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Қауіпсіздік камералары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A71201D-5CB6-4438-82AB-95107418323C}"/>
              </a:ext>
            </a:extLst>
          </p:cNvPr>
          <p:cNvSpPr/>
          <p:nvPr/>
        </p:nvSpPr>
        <p:spPr>
          <a:xfrm>
            <a:off x="817217" y="12189045"/>
            <a:ext cx="2120440" cy="210362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https://acestech.com/wp-content/uploads/2020/02/05.jpg">
            <a:extLst>
              <a:ext uri="{FF2B5EF4-FFF2-40B4-BE49-F238E27FC236}">
                <a16:creationId xmlns:a16="http://schemas.microsoft.com/office/drawing/2014/main" id="{DB5A6CD4-97E0-4F95-963C-A288613C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75" y="12353014"/>
            <a:ext cx="1731523" cy="17756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: скругленные углы 26">
            <a:hlinkClick r:id="rId14" action="ppaction://hlinksldjump"/>
            <a:extLst>
              <a:ext uri="{FF2B5EF4-FFF2-40B4-BE49-F238E27FC236}">
                <a16:creationId xmlns:a16="http://schemas.microsoft.com/office/drawing/2014/main" id="{5C0D87D3-781D-4522-94F2-280FB5F29312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23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EB37A59-9957-4403-9FFD-784BE4AE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Цифровизация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"/>
            <a:ext cx="8999538" cy="16197949"/>
          </a:xfrm>
          <a:prstGeom prst="rect">
            <a:avLst/>
          </a:prstGeom>
        </p:spPr>
      </p:pic>
      <p:sp>
        <p:nvSpPr>
          <p:cNvPr id="5" name="Прямоугольник 11">
            <a:extLst>
              <a:ext uri="{FF2B5EF4-FFF2-40B4-BE49-F238E27FC236}">
                <a16:creationId xmlns:a16="http://schemas.microsoft.com/office/drawing/2014/main" id="{00CE5741-EEC8-450E-8871-9C0BB205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23" y="531606"/>
            <a:ext cx="8540885" cy="73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115000"/>
              </a:lnSpc>
              <a:spcAft>
                <a:spcPts val="1000"/>
              </a:spcAft>
              <a:tabLst>
                <a:tab pos="3913188" algn="l"/>
              </a:tabLst>
            </a:pPr>
            <a:r>
              <a:rPr lang="ru-RU" altLang="ru-RU" sz="4000" b="1" dirty="0">
                <a:solidFill>
                  <a:srgbClr val="314864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Цифровизация и безопасность</a:t>
            </a: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4776955-014E-49C6-A6DF-8AC2B3C9E67D}"/>
              </a:ext>
            </a:extLst>
          </p:cNvPr>
          <p:cNvSpPr/>
          <p:nvPr/>
        </p:nvSpPr>
        <p:spPr>
          <a:xfrm>
            <a:off x="3754876" y="1799028"/>
            <a:ext cx="5244661" cy="2016685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Clockster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система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биометрического контроля. Позволяет отслеживать время прибытия учащихся, преподавателей и всех сотрудников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BC53E0C-5DCD-4B5B-8575-71E1227DCE87}"/>
              </a:ext>
            </a:extLst>
          </p:cNvPr>
          <p:cNvSpPr/>
          <p:nvPr/>
        </p:nvSpPr>
        <p:spPr>
          <a:xfrm>
            <a:off x="0" y="4591397"/>
            <a:ext cx="5244661" cy="177568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Информационный стенд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в школе установлены таблички с QR-кодами сайта по защите прав детей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0C48CD1-09B0-4604-A127-CF5A713CCE82}"/>
              </a:ext>
            </a:extLst>
          </p:cNvPr>
          <p:cNvSpPr/>
          <p:nvPr/>
        </p:nvSpPr>
        <p:spPr>
          <a:xfrm>
            <a:off x="3754875" y="6770511"/>
            <a:ext cx="5244661" cy="177568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Сенсорный киоск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автоматизированный программно-аппаратный комплекс для передачи справочной информации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9006B4B-EB9F-4FE1-8C75-437BBB0804C9}"/>
              </a:ext>
            </a:extLst>
          </p:cNvPr>
          <p:cNvSpPr/>
          <p:nvPr/>
        </p:nvSpPr>
        <p:spPr>
          <a:xfrm>
            <a:off x="-1" y="9444484"/>
            <a:ext cx="5244661" cy="2492325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Интерактивная доска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IVOX: </a:t>
            </a:r>
            <a:r>
              <a:rPr lang="ru-RU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данная</a:t>
            </a:r>
            <a:r>
              <a:rPr lang="ru-RU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доска </a:t>
            </a:r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позволяет учащимся просматривать данные со своих личных смартфонов с помощью QR-кода и позволяет учителям подключаться к интерактивным доскам</a:t>
            </a:r>
            <a:endParaRPr lang="kk-KZ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A0288C8-E4EC-42FC-9F88-9B46DA825062}"/>
              </a:ext>
            </a:extLst>
          </p:cNvPr>
          <p:cNvSpPr/>
          <p:nvPr/>
        </p:nvSpPr>
        <p:spPr>
          <a:xfrm>
            <a:off x="825332" y="1642911"/>
            <a:ext cx="2016685" cy="2016685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 descr="https://sc01.alicdn.com/kf/H7fa8dd85357b4387a25444033524e456x.jpg">
            <a:hlinkClick r:id="rId4" action="ppaction://hlinksldjump"/>
            <a:extLst>
              <a:ext uri="{FF2B5EF4-FFF2-40B4-BE49-F238E27FC236}">
                <a16:creationId xmlns:a16="http://schemas.microsoft.com/office/drawing/2014/main" id="{72DA2113-CA4E-4CD9-A808-5D82E361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r="13827"/>
          <a:stretch/>
        </p:blipFill>
        <p:spPr bwMode="auto">
          <a:xfrm>
            <a:off x="924153" y="1774456"/>
            <a:ext cx="1819045" cy="175359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A1E0DD83-9AD9-426B-B2C5-EF7FCA377106}"/>
              </a:ext>
            </a:extLst>
          </p:cNvPr>
          <p:cNvSpPr/>
          <p:nvPr/>
        </p:nvSpPr>
        <p:spPr>
          <a:xfrm>
            <a:off x="6128235" y="4437206"/>
            <a:ext cx="1929873" cy="192987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4" descr="https://www.pngmart.com/files/22/QR-Code-PNG-Isolated-HD-Pictures.png">
            <a:hlinkClick r:id="rId6" action="ppaction://hlinksldjump"/>
            <a:extLst>
              <a:ext uri="{FF2B5EF4-FFF2-40B4-BE49-F238E27FC236}">
                <a16:creationId xmlns:a16="http://schemas.microsoft.com/office/drawing/2014/main" id="{257589E9-6FC5-46CB-8651-8BD428BE5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858" y="4811281"/>
            <a:ext cx="1230625" cy="122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5111893C-ACF3-4FCB-9109-9372A4EFD1AD}"/>
              </a:ext>
            </a:extLst>
          </p:cNvPr>
          <p:cNvSpPr/>
          <p:nvPr/>
        </p:nvSpPr>
        <p:spPr>
          <a:xfrm>
            <a:off x="882498" y="6633765"/>
            <a:ext cx="2119761" cy="2119761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4" descr="https://image.made-in-china.com/2f0j00tgMRjDHaOzbm/55-Inch-Wind-Cooled-Vertical-Screen-Landing-Outdoor-Advertising-Machine-Magazine-Holder-Digital-Signage-Multimedia-Kiosk-PC-Monitor.jpg">
            <a:hlinkClick r:id="rId8" action="ppaction://hlinksldjump"/>
            <a:extLst>
              <a:ext uri="{FF2B5EF4-FFF2-40B4-BE49-F238E27FC236}">
                <a16:creationId xmlns:a16="http://schemas.microsoft.com/office/drawing/2014/main" id="{414D04D7-1270-42BA-AAAF-9F5FEBDD9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111" r="26675" b="5147"/>
          <a:stretch/>
        </p:blipFill>
        <p:spPr bwMode="auto">
          <a:xfrm>
            <a:off x="1011675" y="6770511"/>
            <a:ext cx="1861408" cy="184627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67A6073A-824E-40D5-9D5C-B74BBB965FFE}"/>
              </a:ext>
            </a:extLst>
          </p:cNvPr>
          <p:cNvSpPr/>
          <p:nvPr/>
        </p:nvSpPr>
        <p:spPr>
          <a:xfrm>
            <a:off x="5916257" y="9681998"/>
            <a:ext cx="2010897" cy="1994946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hlinkClick r:id="rId10" action="ppaction://hlinksldjump"/>
            <a:extLst>
              <a:ext uri="{FF2B5EF4-FFF2-40B4-BE49-F238E27FC236}">
                <a16:creationId xmlns:a16="http://schemas.microsoft.com/office/drawing/2014/main" id="{E3812560-323E-4FE4-A342-008B7A8442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2000" contras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6470" y="9868760"/>
            <a:ext cx="1830470" cy="1648412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</p:pic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7BE77C4-4EDB-4F4F-AE17-DF2E1BAD9E45}"/>
              </a:ext>
            </a:extLst>
          </p:cNvPr>
          <p:cNvSpPr/>
          <p:nvPr/>
        </p:nvSpPr>
        <p:spPr>
          <a:xfrm>
            <a:off x="3754874" y="12438129"/>
            <a:ext cx="5244661" cy="1775682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 New Roman" panose="02020603050405020304" pitchFamily="18" charset="0"/>
              </a:rPr>
              <a:t>Камеры безопасности</a:t>
            </a:r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A71201D-5CB6-4438-82AB-95107418323C}"/>
              </a:ext>
            </a:extLst>
          </p:cNvPr>
          <p:cNvSpPr/>
          <p:nvPr/>
        </p:nvSpPr>
        <p:spPr>
          <a:xfrm>
            <a:off x="817217" y="12189045"/>
            <a:ext cx="2120440" cy="210362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https://acestech.com/wp-content/uploads/2020/02/05.jpg">
            <a:extLst>
              <a:ext uri="{FF2B5EF4-FFF2-40B4-BE49-F238E27FC236}">
                <a16:creationId xmlns:a16="http://schemas.microsoft.com/office/drawing/2014/main" id="{DB5A6CD4-97E0-4F95-963C-A288613C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75" y="12353014"/>
            <a:ext cx="1731523" cy="17756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: скругленные углы 26">
            <a:hlinkClick r:id="rId14" action="ppaction://hlinksldjump"/>
            <a:extLst>
              <a:ext uri="{FF2B5EF4-FFF2-40B4-BE49-F238E27FC236}">
                <a16:creationId xmlns:a16="http://schemas.microsoft.com/office/drawing/2014/main" id="{5C0D87D3-781D-4522-94F2-280FB5F29312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5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4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D3DB4-1CCE-4C4B-97E0-0DBC4821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Парламент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D867B-DC57-486D-9AA9-334518101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" y="2489"/>
            <a:ext cx="8999538" cy="16197949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83D720E0-00B0-437D-BA58-5BC423E6DB8B}"/>
              </a:ext>
            </a:extLst>
          </p:cNvPr>
          <p:cNvSpPr/>
          <p:nvPr/>
        </p:nvSpPr>
        <p:spPr>
          <a:xfrm>
            <a:off x="3036526" y="14832254"/>
            <a:ext cx="2926481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Басты бет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Главная страница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7" name="Прямоугольник: скругленные углы 26">
            <a:hlinkClick r:id="rId4" action="ppaction://hlinksldjump"/>
            <a:extLst>
              <a:ext uri="{FF2B5EF4-FFF2-40B4-BE49-F238E27FC236}">
                <a16:creationId xmlns:a16="http://schemas.microsoft.com/office/drawing/2014/main" id="{5C0D87D3-781D-4522-94F2-280FB5F29312}"/>
              </a:ext>
            </a:extLst>
          </p:cNvPr>
          <p:cNvSpPr/>
          <p:nvPr/>
        </p:nvSpPr>
        <p:spPr>
          <a:xfrm>
            <a:off x="497655" y="14824953"/>
            <a:ext cx="1953714" cy="836578"/>
          </a:xfrm>
          <a:prstGeom prst="roundRect">
            <a:avLst/>
          </a:prstGeom>
          <a:solidFill>
            <a:srgbClr val="31486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k-KZ" dirty="0">
                <a:latin typeface="Century Gothic" panose="020B0502020202020204" pitchFamily="34" charset="0"/>
              </a:rPr>
              <a:t>Артқа</a:t>
            </a:r>
          </a:p>
          <a:p>
            <a:pPr algn="ctr"/>
            <a:r>
              <a:rPr lang="kk-KZ" dirty="0">
                <a:latin typeface="Century Gothic" panose="020B0502020202020204" pitchFamily="34" charset="0"/>
              </a:rPr>
              <a:t>Назад</a:t>
            </a: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28" name="Прямоугольник 11">
            <a:extLst>
              <a:ext uri="{FF2B5EF4-FFF2-40B4-BE49-F238E27FC236}">
                <a16:creationId xmlns:a16="http://schemas.microsoft.com/office/drawing/2014/main" id="{ECDC15E2-1448-4B4F-9FAA-1178B789A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23" y="531606"/>
            <a:ext cx="85408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kk-KZ" sz="4000" b="1" dirty="0">
                <a:solidFill>
                  <a:srgbClr val="314864"/>
                </a:solidFill>
                <a:latin typeface="Century Gothic" panose="020B0502020202020204" pitchFamily="34" charset="0"/>
              </a:rPr>
              <a:t>Мектеп П</a:t>
            </a:r>
            <a:r>
              <a:rPr lang="kk-KZ" sz="4000" b="1" dirty="0" smtClean="0">
                <a:solidFill>
                  <a:srgbClr val="314864"/>
                </a:solidFill>
                <a:latin typeface="Century Gothic" panose="020B0502020202020204" pitchFamily="34" charset="0"/>
              </a:rPr>
              <a:t>арламенті</a:t>
            </a:r>
            <a:endParaRPr lang="kk-KZ" sz="4000" b="1" dirty="0">
              <a:solidFill>
                <a:srgbClr val="314864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0F3E177-9832-3925-3EA6-8ACD75418425}"/>
              </a:ext>
            </a:extLst>
          </p:cNvPr>
          <p:cNvSpPr/>
          <p:nvPr/>
        </p:nvSpPr>
        <p:spPr>
          <a:xfrm>
            <a:off x="284081" y="1287563"/>
            <a:ext cx="8472883" cy="17301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54F8179-94C7-C9F9-1282-805678B52B26}"/>
              </a:ext>
            </a:extLst>
          </p:cNvPr>
          <p:cNvSpPr txBox="1"/>
          <p:nvPr/>
        </p:nvSpPr>
        <p:spPr>
          <a:xfrm>
            <a:off x="576370" y="1365991"/>
            <a:ext cx="8071678" cy="1619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lvl="1" algn="ctr" rtl="1">
              <a:lnSpc>
                <a:spcPct val="115599"/>
              </a:lnSpc>
              <a:spcBef>
                <a:spcPts val="100"/>
              </a:spcBef>
            </a:pPr>
            <a:r>
              <a:rPr lang="ru-RU" dirty="0">
                <a:solidFill>
                  <a:schemeClr val="bg1"/>
                </a:solidFill>
                <a:cs typeface="Tahoma"/>
              </a:rPr>
              <a:t>“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Мектеп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парламенті</a:t>
            </a:r>
            <a:r>
              <a:rPr lang="ru-RU" dirty="0">
                <a:solidFill>
                  <a:schemeClr val="bg1"/>
                </a:solidFill>
                <a:cs typeface="Tahoma"/>
              </a:rPr>
              <a:t>”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ұйымының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негізгі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мақсаты</a:t>
            </a:r>
            <a:r>
              <a:rPr lang="ru-RU" dirty="0">
                <a:solidFill>
                  <a:schemeClr val="bg1"/>
                </a:solidFill>
                <a:cs typeface="Tahoma"/>
              </a:rPr>
              <a:t>-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оқушылардың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мектепті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басқаруға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қатысу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құқықтарын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жүзеге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асыру</a:t>
            </a:r>
            <a:r>
              <a:rPr lang="ru-RU" dirty="0">
                <a:solidFill>
                  <a:schemeClr val="bg1"/>
                </a:solidFill>
                <a:cs typeface="Tahoma"/>
              </a:rPr>
              <a:t>,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жарқын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ұйымдастырушылық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қасиеттері</a:t>
            </a:r>
            <a:r>
              <a:rPr lang="ru-RU" dirty="0">
                <a:solidFill>
                  <a:schemeClr val="bg1"/>
                </a:solidFill>
                <a:cs typeface="Tahoma"/>
              </a:rPr>
              <a:t> бар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жеке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тұлғаны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тәрбиелеу</a:t>
            </a:r>
            <a:r>
              <a:rPr lang="ru-RU" dirty="0">
                <a:solidFill>
                  <a:schemeClr val="bg1"/>
                </a:solidFill>
                <a:cs typeface="Tahoma"/>
              </a:rPr>
              <a:t>,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өз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бетімен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шешім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қабылдай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алатын</a:t>
            </a:r>
            <a:r>
              <a:rPr lang="ru-RU" dirty="0">
                <a:solidFill>
                  <a:schemeClr val="bg1"/>
                </a:solidFill>
                <a:cs typeface="Tahoma"/>
              </a:rPr>
              <a:t>,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жауапты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және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тәртіпті</a:t>
            </a:r>
            <a:r>
              <a:rPr lang="ru-RU" dirty="0">
                <a:solidFill>
                  <a:schemeClr val="bg1"/>
                </a:solidFill>
                <a:cs typeface="Tahoma"/>
              </a:rPr>
              <a:t>,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дербес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таңдау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жасауға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дайын</a:t>
            </a:r>
            <a:r>
              <a:rPr lang="ru-RU" dirty="0">
                <a:solidFill>
                  <a:schemeClr val="bg1"/>
                </a:solidFill>
                <a:cs typeface="Tahoma"/>
              </a:rPr>
              <a:t>,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белсенді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өмірлік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ұстанымы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қалыптасқан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қабілетті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көсбасшы</a:t>
            </a:r>
            <a:r>
              <a:rPr lang="ru-RU" dirty="0">
                <a:solidFill>
                  <a:schemeClr val="bg1"/>
                </a:solidFill>
                <a:cs typeface="Tahoma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Tahoma"/>
              </a:rPr>
              <a:t>тәрбиелеу</a:t>
            </a:r>
            <a:endParaRPr dirty="0">
              <a:solidFill>
                <a:schemeClr val="bg1"/>
              </a:solidFill>
              <a:cs typeface="Tahoma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ECD39B8-E93F-4499-D3D0-67BBB0C74110}"/>
              </a:ext>
            </a:extLst>
          </p:cNvPr>
          <p:cNvSpPr/>
          <p:nvPr/>
        </p:nvSpPr>
        <p:spPr>
          <a:xfrm>
            <a:off x="367329" y="8209458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29F28B7B-BFC9-D741-44DC-28EEDE1AC846}"/>
              </a:ext>
            </a:extLst>
          </p:cNvPr>
          <p:cNvSpPr/>
          <p:nvPr/>
        </p:nvSpPr>
        <p:spPr>
          <a:xfrm>
            <a:off x="6124870" y="4833814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CA23BB77-6497-4D75-7B64-F0479F0C8941}"/>
              </a:ext>
            </a:extLst>
          </p:cNvPr>
          <p:cNvSpPr/>
          <p:nvPr/>
        </p:nvSpPr>
        <p:spPr>
          <a:xfrm>
            <a:off x="408238" y="11657155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8273B044-8F87-CDCE-4F47-327C72E4101E}"/>
              </a:ext>
            </a:extLst>
          </p:cNvPr>
          <p:cNvSpPr/>
          <p:nvPr/>
        </p:nvSpPr>
        <p:spPr>
          <a:xfrm>
            <a:off x="6143219" y="8177049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95B36F3B-AADF-A832-76D5-A9476577C13E}"/>
              </a:ext>
            </a:extLst>
          </p:cNvPr>
          <p:cNvSpPr/>
          <p:nvPr/>
        </p:nvSpPr>
        <p:spPr>
          <a:xfrm>
            <a:off x="3266898" y="10187650"/>
            <a:ext cx="2541185" cy="4003600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F46E94B3-4FF2-055E-AC0A-41C73B0F79D5}"/>
              </a:ext>
            </a:extLst>
          </p:cNvPr>
          <p:cNvSpPr/>
          <p:nvPr/>
        </p:nvSpPr>
        <p:spPr>
          <a:xfrm>
            <a:off x="316415" y="4833814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B7B50436-20E4-37CB-B3FE-6FAB48CF452B}"/>
              </a:ext>
            </a:extLst>
          </p:cNvPr>
          <p:cNvSpPr txBox="1">
            <a:spLocks/>
          </p:cNvSpPr>
          <p:nvPr/>
        </p:nvSpPr>
        <p:spPr>
          <a:xfrm>
            <a:off x="6163558" y="6632444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Умирзак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Балнур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«А» </a:t>
            </a:r>
            <a:endParaRPr lang="ru-RU" sz="16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6" name="object 10">
            <a:extLst>
              <a:ext uri="{FF2B5EF4-FFF2-40B4-BE49-F238E27FC236}">
                <a16:creationId xmlns:a16="http://schemas.microsoft.com/office/drawing/2014/main" id="{1519354C-D853-CF17-0588-7D30C0EE93F1}"/>
              </a:ext>
            </a:extLst>
          </p:cNvPr>
          <p:cNvSpPr txBox="1"/>
          <p:nvPr/>
        </p:nvSpPr>
        <p:spPr>
          <a:xfrm>
            <a:off x="5913004" y="7098133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4. «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Азаматтық</a:t>
            </a:r>
            <a:r>
              <a:rPr lang="ru-RU" sz="1600" dirty="0">
                <a:solidFill>
                  <a:schemeClr val="bg1"/>
                </a:solidFill>
                <a:cs typeface="Times New Roman"/>
              </a:rPr>
              <a:t>» 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фракциясы</a:t>
            </a:r>
            <a:endParaRPr lang="en-US"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3AB075CD-19CE-C2CB-6627-8CA946A74CEF}"/>
              </a:ext>
            </a:extLst>
          </p:cNvPr>
          <p:cNvSpPr txBox="1">
            <a:spLocks/>
          </p:cNvSpPr>
          <p:nvPr/>
        </p:nvSpPr>
        <p:spPr>
          <a:xfrm>
            <a:off x="6332909" y="10054903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Ернатқызы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Алуа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«Г»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228ED5E7-3369-F349-92F8-7988291964E1}"/>
              </a:ext>
            </a:extLst>
          </p:cNvPr>
          <p:cNvSpPr txBox="1">
            <a:spLocks/>
          </p:cNvSpPr>
          <p:nvPr/>
        </p:nvSpPr>
        <p:spPr>
          <a:xfrm>
            <a:off x="291945" y="6618996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Мусенова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Гайдэ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«К»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C7752CC3-A991-B1E2-7A63-760417D2B917}"/>
              </a:ext>
            </a:extLst>
          </p:cNvPr>
          <p:cNvSpPr txBox="1"/>
          <p:nvPr/>
        </p:nvSpPr>
        <p:spPr>
          <a:xfrm>
            <a:off x="106988" y="7084717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1.  «Эко-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қоғам</a:t>
            </a:r>
            <a:r>
              <a:rPr lang="ru-RU" sz="1600" dirty="0">
                <a:solidFill>
                  <a:schemeClr val="bg1"/>
                </a:solidFill>
                <a:cs typeface="Times New Roman"/>
              </a:rPr>
              <a:t>» </a:t>
            </a:r>
            <a:r>
              <a:rPr lang="ru-RU" sz="1600" dirty="0" err="1" smtClean="0">
                <a:solidFill>
                  <a:schemeClr val="bg1"/>
                </a:solidFill>
                <a:cs typeface="Times New Roman"/>
              </a:rPr>
              <a:t>фракциясы</a:t>
            </a:r>
            <a:endParaRPr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53" name="object 9">
            <a:extLst>
              <a:ext uri="{FF2B5EF4-FFF2-40B4-BE49-F238E27FC236}">
                <a16:creationId xmlns:a16="http://schemas.microsoft.com/office/drawing/2014/main" id="{E94DACEC-2F48-AC8C-E43D-95196C82D366}"/>
              </a:ext>
            </a:extLst>
          </p:cNvPr>
          <p:cNvSpPr txBox="1">
            <a:spLocks/>
          </p:cNvSpPr>
          <p:nvPr/>
        </p:nvSpPr>
        <p:spPr>
          <a:xfrm>
            <a:off x="330200" y="9984668"/>
            <a:ext cx="2601262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Лайлакул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Болғанай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«Л»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4" name="object 10">
            <a:extLst>
              <a:ext uri="{FF2B5EF4-FFF2-40B4-BE49-F238E27FC236}">
                <a16:creationId xmlns:a16="http://schemas.microsoft.com/office/drawing/2014/main" id="{D7EBD09F-4CAF-CA69-10D4-00282D63D323}"/>
              </a:ext>
            </a:extLst>
          </p:cNvPr>
          <p:cNvSpPr txBox="1"/>
          <p:nvPr/>
        </p:nvSpPr>
        <p:spPr>
          <a:xfrm>
            <a:off x="179675" y="13929492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3. «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Атқару</a:t>
            </a:r>
            <a:r>
              <a:rPr lang="ru-RU" sz="1600" dirty="0">
                <a:solidFill>
                  <a:schemeClr val="bg1"/>
                </a:solidFill>
                <a:cs typeface="Times New Roman"/>
              </a:rPr>
              <a:t>» 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фракциясы</a:t>
            </a:r>
            <a:endParaRPr lang="en-US"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55" name="object 9">
            <a:extLst>
              <a:ext uri="{FF2B5EF4-FFF2-40B4-BE49-F238E27FC236}">
                <a16:creationId xmlns:a16="http://schemas.microsoft.com/office/drawing/2014/main" id="{2CE70C99-98A7-F158-6190-177D646464EF}"/>
              </a:ext>
            </a:extLst>
          </p:cNvPr>
          <p:cNvSpPr txBox="1">
            <a:spLocks/>
          </p:cNvSpPr>
          <p:nvPr/>
        </p:nvSpPr>
        <p:spPr>
          <a:xfrm>
            <a:off x="3249928" y="12924731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Қазтай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Нурали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«Г»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79C6FC38-3F82-F415-4222-724B08C60EEC}"/>
              </a:ext>
            </a:extLst>
          </p:cNvPr>
          <p:cNvSpPr txBox="1"/>
          <p:nvPr/>
        </p:nvSpPr>
        <p:spPr>
          <a:xfrm>
            <a:off x="3044696" y="13388910"/>
            <a:ext cx="2911097" cy="2492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400" dirty="0">
                <a:solidFill>
                  <a:schemeClr val="bg1"/>
                </a:solidFill>
                <a:cs typeface="Times New Roman"/>
              </a:rPr>
              <a:t>7. «</a:t>
            </a:r>
            <a:r>
              <a:rPr lang="ru-RU" sz="1400" dirty="0" err="1">
                <a:solidFill>
                  <a:schemeClr val="bg1"/>
                </a:solidFill>
                <a:cs typeface="Times New Roman"/>
              </a:rPr>
              <a:t>Салауат</a:t>
            </a:r>
            <a:r>
              <a:rPr lang="ru-RU" sz="1400" dirty="0">
                <a:solidFill>
                  <a:schemeClr val="bg1"/>
                </a:solidFill>
                <a:cs typeface="Times New Roman"/>
              </a:rPr>
              <a:t>» </a:t>
            </a:r>
            <a:r>
              <a:rPr lang="ru-RU" sz="1400" dirty="0" err="1">
                <a:solidFill>
                  <a:schemeClr val="bg1"/>
                </a:solidFill>
                <a:cs typeface="Times New Roman"/>
              </a:rPr>
              <a:t>фракциясы</a:t>
            </a:r>
            <a:endParaRPr lang="ru-RU" sz="1400" dirty="0">
              <a:solidFill>
                <a:schemeClr val="bg1"/>
              </a:solidFill>
              <a:cs typeface="Times New Roman"/>
            </a:endParaRPr>
          </a:p>
        </p:txBody>
      </p:sp>
      <p:pic>
        <p:nvPicPr>
          <p:cNvPr id="38" name="Рисунок 3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6" y="5279597"/>
            <a:ext cx="1762125" cy="1174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Рисунок 3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1" y="8641469"/>
            <a:ext cx="1724660" cy="1149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Рисунок 3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5" y="11995113"/>
            <a:ext cx="1830070" cy="1219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Рисунок 4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23" y="5281969"/>
            <a:ext cx="1691640" cy="112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" name="Прямоугольник: скругленные углы 40">
            <a:extLst>
              <a:ext uri="{FF2B5EF4-FFF2-40B4-BE49-F238E27FC236}">
                <a16:creationId xmlns:a16="http://schemas.microsoft.com/office/drawing/2014/main" id="{8273B044-8F87-CDCE-4F47-327C72E4101E}"/>
              </a:ext>
            </a:extLst>
          </p:cNvPr>
          <p:cNvSpPr/>
          <p:nvPr/>
        </p:nvSpPr>
        <p:spPr>
          <a:xfrm>
            <a:off x="6143218" y="11657155"/>
            <a:ext cx="2541185" cy="2945734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pic>
        <p:nvPicPr>
          <p:cNvPr id="62" name="Рисунок 61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86" y="12056545"/>
            <a:ext cx="1828800" cy="121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" name="Рисунок 62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8957" y="10953787"/>
            <a:ext cx="2183130" cy="1455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4" name="Прямоугольник: скругленные углы 16">
            <a:extLst>
              <a:ext uri="{FF2B5EF4-FFF2-40B4-BE49-F238E27FC236}">
                <a16:creationId xmlns:a16="http://schemas.microsoft.com/office/drawing/2014/main" id="{E0F3E177-9832-3925-3EA6-8ACD75418425}"/>
              </a:ext>
            </a:extLst>
          </p:cNvPr>
          <p:cNvSpPr/>
          <p:nvPr/>
        </p:nvSpPr>
        <p:spPr>
          <a:xfrm>
            <a:off x="229323" y="3191419"/>
            <a:ext cx="8527641" cy="1058698"/>
          </a:xfrm>
          <a:prstGeom prst="roundRect">
            <a:avLst/>
          </a:prstGeom>
          <a:solidFill>
            <a:srgbClr val="314864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35E1548-1FD7-3F82-B693-2C76A3B16FE7}"/>
              </a:ext>
            </a:extLst>
          </p:cNvPr>
          <p:cNvSpPr txBox="1"/>
          <p:nvPr/>
        </p:nvSpPr>
        <p:spPr>
          <a:xfrm>
            <a:off x="409492" y="3263888"/>
            <a:ext cx="8238556" cy="9767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599"/>
              </a:lnSpc>
              <a:spcBef>
                <a:spcPts val="100"/>
              </a:spcBef>
            </a:pPr>
            <a:r>
              <a:rPr lang="ru-RU" dirty="0" err="1">
                <a:solidFill>
                  <a:schemeClr val="bg1"/>
                </a:solidFill>
                <a:cs typeface="Microsoft Sans Serif"/>
              </a:rPr>
              <a:t>Қазан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айының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19-ы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күні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мектебімізде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парламенті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президенті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сайлауы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өткізіліп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endParaRPr lang="ru-RU" dirty="0" smtClean="0">
              <a:solidFill>
                <a:schemeClr val="bg1"/>
              </a:solidFill>
              <a:cs typeface="Microsoft Sans Serif"/>
            </a:endParaRPr>
          </a:p>
          <a:p>
            <a:pPr marL="12700" marR="5080" algn="ctr">
              <a:lnSpc>
                <a:spcPct val="115599"/>
              </a:lnSpc>
              <a:spcBef>
                <a:spcPts val="100"/>
              </a:spcBef>
            </a:pPr>
            <a:r>
              <a:rPr lang="ru-RU" dirty="0" smtClean="0">
                <a:solidFill>
                  <a:schemeClr val="bg1"/>
                </a:solidFill>
                <a:cs typeface="Microsoft Sans Serif"/>
              </a:rPr>
              <a:t>11 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«Г»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сынып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оқушысы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Умербаева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Жания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134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дауыспен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жеңіске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жетіп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мектеп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президенті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 </a:t>
            </a:r>
            <a:r>
              <a:rPr lang="ru-RU" dirty="0" err="1">
                <a:solidFill>
                  <a:schemeClr val="bg1"/>
                </a:solidFill>
                <a:cs typeface="Microsoft Sans Serif"/>
              </a:rPr>
              <a:t>атанды</a:t>
            </a:r>
            <a:r>
              <a:rPr lang="ru-RU" dirty="0">
                <a:solidFill>
                  <a:schemeClr val="bg1"/>
                </a:solidFill>
                <a:cs typeface="Microsoft Sans Serif"/>
              </a:rPr>
              <a:t>.</a:t>
            </a:r>
            <a:endParaRPr dirty="0">
              <a:solidFill>
                <a:schemeClr val="bg1"/>
              </a:solidFill>
              <a:cs typeface="Microsoft Sans Serif"/>
            </a:endParaRPr>
          </a:p>
        </p:txBody>
      </p:sp>
      <p:pic>
        <p:nvPicPr>
          <p:cNvPr id="65" name="Рисунок 64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53051" y="5667625"/>
            <a:ext cx="3534943" cy="2376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Рисунок 47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265" y="8610700"/>
            <a:ext cx="1791335" cy="119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object 8">
            <a:extLst>
              <a:ext uri="{FF2B5EF4-FFF2-40B4-BE49-F238E27FC236}">
                <a16:creationId xmlns:a16="http://schemas.microsoft.com/office/drawing/2014/main" id="{931E2B9E-BC53-24A0-128D-44AC2569CC94}"/>
              </a:ext>
            </a:extLst>
          </p:cNvPr>
          <p:cNvSpPr txBox="1">
            <a:spLocks/>
          </p:cNvSpPr>
          <p:nvPr/>
        </p:nvSpPr>
        <p:spPr>
          <a:xfrm>
            <a:off x="305740" y="13467719"/>
            <a:ext cx="2797484" cy="2590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600" b="1" dirty="0" err="1">
                <a:solidFill>
                  <a:schemeClr val="bg1"/>
                </a:solidFill>
                <a:latin typeface="+mn-lt"/>
              </a:rPr>
              <a:t>Боранбай</a:t>
            </a:r>
            <a:r>
              <a:rPr lang="ru-RU" sz="1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+mn-lt"/>
              </a:rPr>
              <a:t>Томирис</a:t>
            </a:r>
            <a:r>
              <a:rPr lang="ru-RU" sz="1600" b="1" dirty="0">
                <a:solidFill>
                  <a:schemeClr val="bg1"/>
                </a:solidFill>
                <a:latin typeface="+mn-lt"/>
              </a:rPr>
              <a:t> 11 «Д» 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BCE49E7B-89E3-D152-8DCA-45631E53D6E1}"/>
              </a:ext>
            </a:extLst>
          </p:cNvPr>
          <p:cNvSpPr txBox="1"/>
          <p:nvPr/>
        </p:nvSpPr>
        <p:spPr>
          <a:xfrm>
            <a:off x="143811" y="10417477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2. «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Білімпаз</a:t>
            </a:r>
            <a:r>
              <a:rPr lang="ru-RU" sz="1600" dirty="0">
                <a:solidFill>
                  <a:schemeClr val="bg1"/>
                </a:solidFill>
                <a:cs typeface="Times New Roman"/>
              </a:rPr>
              <a:t>» 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фракциясы</a:t>
            </a:r>
            <a:endParaRPr lang="en-US"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66" name="object 9">
            <a:extLst>
              <a:ext uri="{FF2B5EF4-FFF2-40B4-BE49-F238E27FC236}">
                <a16:creationId xmlns:a16="http://schemas.microsoft.com/office/drawing/2014/main" id="{3AB075CD-19CE-C2CB-6627-8CA946A74CEF}"/>
              </a:ext>
            </a:extLst>
          </p:cNvPr>
          <p:cNvSpPr txBox="1">
            <a:spLocks/>
          </p:cNvSpPr>
          <p:nvPr/>
        </p:nvSpPr>
        <p:spPr>
          <a:xfrm>
            <a:off x="6307420" y="13469490"/>
            <a:ext cx="2541185" cy="22826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8999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Дәуренбек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</a:t>
            </a:r>
            <a:r>
              <a:rPr lang="ru-RU" sz="1400" b="1" spc="130" dirty="0" err="1">
                <a:solidFill>
                  <a:schemeClr val="bg1"/>
                </a:solidFill>
                <a:latin typeface="+mn-lt"/>
              </a:rPr>
              <a:t>Айым</a:t>
            </a:r>
            <a:r>
              <a:rPr lang="ru-RU" sz="1400" b="1" spc="130" dirty="0">
                <a:solidFill>
                  <a:schemeClr val="bg1"/>
                </a:solidFill>
                <a:latin typeface="+mn-lt"/>
              </a:rPr>
              <a:t> 11 «В» </a:t>
            </a:r>
            <a:endParaRPr lang="ru-RU" sz="1400" b="1" spc="-7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21CBADE9-E888-FDEA-31D2-42FB49179861}"/>
              </a:ext>
            </a:extLst>
          </p:cNvPr>
          <p:cNvSpPr txBox="1"/>
          <p:nvPr/>
        </p:nvSpPr>
        <p:spPr>
          <a:xfrm>
            <a:off x="5978601" y="13908224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6. «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Мәдениет</a:t>
            </a:r>
            <a:r>
              <a:rPr lang="ru-RU" sz="1600" dirty="0">
                <a:solidFill>
                  <a:schemeClr val="bg1"/>
                </a:solidFill>
                <a:cs typeface="Times New Roman"/>
              </a:rPr>
              <a:t>» 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фракциясы</a:t>
            </a:r>
            <a:endParaRPr sz="16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67" name="object 10">
            <a:extLst>
              <a:ext uri="{FF2B5EF4-FFF2-40B4-BE49-F238E27FC236}">
                <a16:creationId xmlns:a16="http://schemas.microsoft.com/office/drawing/2014/main" id="{21CBADE9-E888-FDEA-31D2-42FB49179861}"/>
              </a:ext>
            </a:extLst>
          </p:cNvPr>
          <p:cNvSpPr txBox="1"/>
          <p:nvPr/>
        </p:nvSpPr>
        <p:spPr>
          <a:xfrm>
            <a:off x="5969437" y="10417477"/>
            <a:ext cx="2911097" cy="2830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12700" rIns="0" bIns="0" rtlCol="0">
            <a:spAutoFit/>
          </a:bodyPr>
          <a:lstStyle/>
          <a:p>
            <a:pPr marL="798830" marR="5080" indent="-786765" algn="ctr" rtl="1">
              <a:lnSpc>
                <a:spcPct val="116599"/>
              </a:lnSpc>
              <a:spcBef>
                <a:spcPts val="100"/>
              </a:spcBef>
            </a:pPr>
            <a:r>
              <a:rPr lang="ru-RU" sz="1600" dirty="0">
                <a:solidFill>
                  <a:schemeClr val="bg1"/>
                </a:solidFill>
                <a:cs typeface="Times New Roman"/>
              </a:rPr>
              <a:t>5. «Медиа» </a:t>
            </a:r>
            <a:r>
              <a:rPr lang="ru-RU" sz="1600" dirty="0" err="1">
                <a:solidFill>
                  <a:schemeClr val="bg1"/>
                </a:solidFill>
                <a:cs typeface="Times New Roman"/>
              </a:rPr>
              <a:t>фракциясы</a:t>
            </a:r>
            <a:endParaRPr sz="16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300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Тема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Тема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Тема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Тема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Тема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7075</TotalTime>
  <Words>15886</Words>
  <Application>Microsoft Office PowerPoint</Application>
  <PresentationFormat>Произвольный</PresentationFormat>
  <Paragraphs>11113</Paragraphs>
  <Slides>67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Century Gothic</vt:lpstr>
      <vt:lpstr>Glacial Indifference</vt:lpstr>
      <vt:lpstr>Glacial Indifference Bold</vt:lpstr>
      <vt:lpstr>Microsoft Sans Serif</vt:lpstr>
      <vt:lpstr>Tahoma</vt:lpstr>
      <vt:lpstr>Times New Roman</vt:lpstr>
      <vt:lpstr>Тема Office</vt:lpstr>
      <vt:lpstr>Рус Главная</vt:lpstr>
      <vt:lpstr>Каз главная</vt:lpstr>
      <vt:lpstr>О школе</vt:lpstr>
      <vt:lpstr>О школе</vt:lpstr>
      <vt:lpstr>Паспорт</vt:lpstr>
      <vt:lpstr>Паспорт</vt:lpstr>
      <vt:lpstr>Цифровизация</vt:lpstr>
      <vt:lpstr>Цифровизация</vt:lpstr>
      <vt:lpstr>Парламент</vt:lpstr>
      <vt:lpstr>Парламент</vt:lpstr>
      <vt:lpstr>Спорт</vt:lpstr>
      <vt:lpstr>Спорт</vt:lpstr>
      <vt:lpstr>IT мектеп</vt:lpstr>
      <vt:lpstr>IT школа</vt:lpstr>
      <vt:lpstr>Для родителей</vt:lpstr>
      <vt:lpstr>Для родителей</vt:lpstr>
      <vt:lpstr>Зоны самораз</vt:lpstr>
      <vt:lpstr>Зоны самораз</vt:lpstr>
      <vt:lpstr>Презентация PowerPoint</vt:lpstr>
      <vt:lpstr>Библиотека</vt:lpstr>
      <vt:lpstr>Предметные каб</vt:lpstr>
      <vt:lpstr>Предметные каб</vt:lpstr>
      <vt:lpstr>Столовая</vt:lpstr>
      <vt:lpstr>Столовая</vt:lpstr>
      <vt:lpstr>Презентация PowerPoint</vt:lpstr>
      <vt:lpstr> 2025-2026 оқу жылы перспективалық тарату ас мәзірі Перспективное раздаточное меню на 2025-2026 учебный год</vt:lpstr>
      <vt:lpstr> 2025-2026 оқу жылы перспективалық тарату ас мәзірі Перспективное раздаточное меню на 2025-2026 учебный год</vt:lpstr>
      <vt:lpstr>Презентация PowerPoint</vt:lpstr>
      <vt:lpstr>Презентация PowerPoint</vt:lpstr>
      <vt:lpstr>Презентация PowerPoint</vt:lpstr>
      <vt:lpstr>Психолого-пед</vt:lpstr>
      <vt:lpstr>Психолого-пед</vt:lpstr>
      <vt:lpstr>Админ</vt:lpstr>
      <vt:lpstr>Админ</vt:lpstr>
      <vt:lpstr>Презентация PowerPoint</vt:lpstr>
      <vt:lpstr>Худ кружки</vt:lpstr>
      <vt:lpstr>Худ кружки</vt:lpstr>
      <vt:lpstr>Уроки</vt:lpstr>
      <vt:lpstr>Звонки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Попеч</vt:lpstr>
      <vt:lpstr>Попеч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Schl59</dc:creator>
  <cp:lastModifiedBy>1</cp:lastModifiedBy>
  <cp:revision>195</cp:revision>
  <dcterms:created xsi:type="dcterms:W3CDTF">2022-10-17T03:38:35Z</dcterms:created>
  <dcterms:modified xsi:type="dcterms:W3CDTF">2025-09-21T13:34:37Z</dcterms:modified>
</cp:coreProperties>
</file>